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webextensions/webextension1.xml" ContentType="application/vnd.ms-office.webextension+xml"/>
  <Override PartName="/ppt/webextensions/webextension2.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7" r:id="rId4"/>
  </p:sldMasterIdLst>
  <p:sldIdLst>
    <p:sldId id="257" r:id="rId5"/>
    <p:sldId id="258" r:id="rId6"/>
    <p:sldId id="276" r:id="rId7"/>
    <p:sldId id="275" r:id="rId8"/>
    <p:sldId id="262" r:id="rId9"/>
    <p:sldId id="264" r:id="rId10"/>
    <p:sldId id="265" r:id="rId11"/>
    <p:sldId id="280" r:id="rId12"/>
    <p:sldId id="263" r:id="rId13"/>
    <p:sldId id="261" r:id="rId14"/>
    <p:sldId id="266" r:id="rId15"/>
    <p:sldId id="282" r:id="rId16"/>
    <p:sldId id="283" r:id="rId17"/>
    <p:sldId id="267" r:id="rId18"/>
    <p:sldId id="268" r:id="rId19"/>
    <p:sldId id="272" r:id="rId20"/>
    <p:sldId id="269" r:id="rId21"/>
    <p:sldId id="270" r:id="rId22"/>
    <p:sldId id="271" r:id="rId23"/>
    <p:sldId id="274" r:id="rId24"/>
    <p:sldId id="273" r:id="rId25"/>
    <p:sldId id="281" r:id="rId26"/>
    <p:sldId id="277"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901"/>
    <a:srgbClr val="F4E30C"/>
    <a:srgbClr val="FFFFFF"/>
    <a:srgbClr val="EE7C30"/>
    <a:srgbClr val="97D7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p:restoredTop sz="94647"/>
  </p:normalViewPr>
  <p:slideViewPr>
    <p:cSldViewPr snapToGrid="0" snapToObjects="1">
      <p:cViewPr>
        <p:scale>
          <a:sx n="66" d="100"/>
          <a:sy n="66" d="100"/>
        </p:scale>
        <p:origin x="64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792915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621384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34946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5202336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643527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9717299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016275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731606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A2730A-859E-B540-ADF3-E97069AD1FD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060654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7A2730A-859E-B540-ADF3-E97069AD1FDB}" type="datetimeFigureOut">
              <a:rPr lang="en-US" smtClean="0"/>
              <a:t>11/18/2019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268345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A2730A-859E-B540-ADF3-E97069AD1FDB}" type="datetimeFigureOut">
              <a:rPr lang="en-US" smtClean="0"/>
              <a:t>11/18/2019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2719003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A2730A-859E-B540-ADF3-E97069AD1FDB}" type="datetimeFigureOut">
              <a:rPr lang="en-US" smtClean="0"/>
              <a:t>11/18/2019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197324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7A2730A-859E-B540-ADF3-E97069AD1FDB}" type="datetimeFigureOut">
              <a:rPr lang="en-US" smtClean="0"/>
              <a:t>11/18/2019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226037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A2730A-859E-B540-ADF3-E97069AD1FDB}" type="datetimeFigureOut">
              <a:rPr lang="en-US" smtClean="0"/>
              <a:t>11/18/2019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012634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A2730A-859E-B540-ADF3-E97069AD1FDB}" type="datetimeFigureOut">
              <a:rPr lang="en-US" smtClean="0"/>
              <a:t>11/18/2019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48616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05DC9C-C50D-D242-B083-59CEE07163F1}" type="slidenum">
              <a:rPr lang="en-US" smtClean="0"/>
              <a:t>‹#›</a:t>
            </a:fld>
            <a:endParaRPr lang="en-US"/>
          </a:p>
        </p:txBody>
      </p:sp>
      <p:sp>
        <p:nvSpPr>
          <p:cNvPr id="5" name="Date Placeholder 4"/>
          <p:cNvSpPr>
            <a:spLocks noGrp="1"/>
          </p:cNvSpPr>
          <p:nvPr>
            <p:ph type="dt" sz="half" idx="10"/>
          </p:nvPr>
        </p:nvSpPr>
        <p:spPr/>
        <p:txBody>
          <a:bodyPr/>
          <a:lstStyle/>
          <a:p>
            <a:fld id="{37A2730A-859E-B540-ADF3-E97069AD1FDB}" type="datetimeFigureOut">
              <a:rPr lang="en-US" smtClean="0"/>
              <a:t>11/18/2019</a:t>
            </a:fld>
            <a:endParaRPr lang="en-US"/>
          </a:p>
        </p:txBody>
      </p:sp>
    </p:spTree>
    <p:extLst>
      <p:ext uri="{BB962C8B-B14F-4D97-AF65-F5344CB8AC3E}">
        <p14:creationId xmlns:p14="http://schemas.microsoft.com/office/powerpoint/2010/main" val="218179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7A2730A-859E-B540-ADF3-E97069AD1FDB}" type="datetimeFigureOut">
              <a:rPr lang="en-US" smtClean="0"/>
              <a:t>11/18/2019</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2325769712"/>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microsoft.com/office/2011/relationships/webextension" Target="../webextensions/webextension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1/relationships/webextension" Target="../webextensions/webextension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3A28F-9F82-462B-AFE2-98B32EFEAE16}"/>
              </a:ext>
            </a:extLst>
          </p:cNvPr>
          <p:cNvSpPr>
            <a:spLocks noGrp="1"/>
          </p:cNvSpPr>
          <p:nvPr>
            <p:ph type="ctrTitle"/>
          </p:nvPr>
        </p:nvSpPr>
        <p:spPr>
          <a:xfrm>
            <a:off x="1973792" y="2404531"/>
            <a:ext cx="7766936" cy="1646302"/>
          </a:xfrm>
        </p:spPr>
        <p:txBody>
          <a:bodyPr/>
          <a:lstStyle/>
          <a:p>
            <a:r>
              <a:rPr lang="en-US" dirty="0"/>
              <a:t>BYU Men’s Soccer Statistical Research</a:t>
            </a:r>
          </a:p>
        </p:txBody>
      </p:sp>
      <p:sp>
        <p:nvSpPr>
          <p:cNvPr id="3" name="Subtitle 2">
            <a:extLst>
              <a:ext uri="{FF2B5EF4-FFF2-40B4-BE49-F238E27FC236}">
                <a16:creationId xmlns:a16="http://schemas.microsoft.com/office/drawing/2014/main" id="{3CE8E5F6-C50F-4341-93FF-0E45A1D376B6}"/>
              </a:ext>
            </a:extLst>
          </p:cNvPr>
          <p:cNvSpPr>
            <a:spLocks noGrp="1"/>
          </p:cNvSpPr>
          <p:nvPr>
            <p:ph type="subTitle" idx="1"/>
          </p:nvPr>
        </p:nvSpPr>
        <p:spPr>
          <a:xfrm>
            <a:off x="1973792" y="4050833"/>
            <a:ext cx="7766936" cy="1096899"/>
          </a:xfrm>
        </p:spPr>
        <p:txBody>
          <a:bodyPr/>
          <a:lstStyle/>
          <a:p>
            <a:r>
              <a:rPr lang="en-US" dirty="0"/>
              <a:t>McKade Thomas and Matthew Morgan</a:t>
            </a:r>
          </a:p>
          <a:p>
            <a:r>
              <a:rPr lang="en-US" dirty="0"/>
              <a:t>Mentor: Dr. Gilbert Fellingham</a:t>
            </a:r>
          </a:p>
        </p:txBody>
      </p:sp>
      <p:pic>
        <p:nvPicPr>
          <p:cNvPr id="6" name="Picture 5">
            <a:extLst>
              <a:ext uri="{FF2B5EF4-FFF2-40B4-BE49-F238E27FC236}">
                <a16:creationId xmlns:a16="http://schemas.microsoft.com/office/drawing/2014/main" id="{320F914C-47C1-4441-B362-9B09E940112E}"/>
              </a:ext>
            </a:extLst>
          </p:cNvPr>
          <p:cNvPicPr>
            <a:picLocks noChangeAspect="1"/>
          </p:cNvPicPr>
          <p:nvPr/>
        </p:nvPicPr>
        <p:blipFill>
          <a:blip r:embed="rId2"/>
          <a:stretch>
            <a:fillRect/>
          </a:stretch>
        </p:blipFill>
        <p:spPr>
          <a:xfrm>
            <a:off x="835417" y="2404531"/>
            <a:ext cx="2509521" cy="2743201"/>
          </a:xfrm>
          <a:prstGeom prst="rect">
            <a:avLst/>
          </a:prstGeom>
        </p:spPr>
      </p:pic>
    </p:spTree>
    <p:extLst>
      <p:ext uri="{BB962C8B-B14F-4D97-AF65-F5344CB8AC3E}">
        <p14:creationId xmlns:p14="http://schemas.microsoft.com/office/powerpoint/2010/main" val="16975582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8F68-61E6-404C-98C0-8D50D5C59A4B}"/>
              </a:ext>
            </a:extLst>
          </p:cNvPr>
          <p:cNvSpPr>
            <a:spLocks noGrp="1"/>
          </p:cNvSpPr>
          <p:nvPr>
            <p:ph type="title"/>
          </p:nvPr>
        </p:nvSpPr>
        <p:spPr/>
        <p:txBody>
          <a:bodyPr/>
          <a:lstStyle/>
          <a:p>
            <a:r>
              <a:rPr lang="en-US" dirty="0"/>
              <a:t>Maximization of Shot Efficiency</a:t>
            </a:r>
          </a:p>
        </p:txBody>
      </p:sp>
      <p:sp>
        <p:nvSpPr>
          <p:cNvPr id="6" name="Content Placeholder 5">
            <a:extLst>
              <a:ext uri="{FF2B5EF4-FFF2-40B4-BE49-F238E27FC236}">
                <a16:creationId xmlns:a16="http://schemas.microsoft.com/office/drawing/2014/main" id="{652480D7-5E8F-4836-828C-25A7C4044E66}"/>
              </a:ext>
            </a:extLst>
          </p:cNvPr>
          <p:cNvSpPr>
            <a:spLocks noGrp="1"/>
          </p:cNvSpPr>
          <p:nvPr>
            <p:ph idx="1"/>
          </p:nvPr>
        </p:nvSpPr>
        <p:spPr>
          <a:xfrm>
            <a:off x="238125" y="1798639"/>
            <a:ext cx="2505074" cy="4040186"/>
          </a:xfrm>
        </p:spPr>
        <p:txBody>
          <a:bodyPr/>
          <a:lstStyle/>
          <a:p>
            <a:r>
              <a:rPr lang="en-US" dirty="0">
                <a:solidFill>
                  <a:schemeClr val="tx1"/>
                </a:solidFill>
              </a:rPr>
              <a:t>n = Number of shots from each zone</a:t>
            </a:r>
          </a:p>
          <a:p>
            <a:r>
              <a:rPr lang="en-US" dirty="0">
                <a:solidFill>
                  <a:schemeClr val="tx1"/>
                </a:solidFill>
              </a:rPr>
              <a:t>(SE%, GE%)</a:t>
            </a:r>
          </a:p>
          <a:p>
            <a:r>
              <a:rPr lang="en-US" b="1" dirty="0">
                <a:solidFill>
                  <a:schemeClr val="tx1"/>
                </a:solidFill>
              </a:rPr>
              <a:t>Max Number of Shots:</a:t>
            </a:r>
            <a:r>
              <a:rPr lang="en-US" dirty="0">
                <a:solidFill>
                  <a:schemeClr val="tx1"/>
                </a:solidFill>
              </a:rPr>
              <a:t> Inside 18 Center (</a:t>
            </a:r>
            <a:r>
              <a:rPr lang="en-US" i="1" dirty="0">
                <a:solidFill>
                  <a:schemeClr val="tx1"/>
                </a:solidFill>
              </a:rPr>
              <a:t>n = 67</a:t>
            </a:r>
            <a:r>
              <a:rPr lang="en-US" dirty="0">
                <a:solidFill>
                  <a:schemeClr val="tx1"/>
                </a:solidFill>
              </a:rPr>
              <a:t>)</a:t>
            </a:r>
          </a:p>
          <a:p>
            <a:r>
              <a:rPr lang="en-US" b="1" dirty="0">
                <a:solidFill>
                  <a:schemeClr val="tx1"/>
                </a:solidFill>
              </a:rPr>
              <a:t>Max SE%: </a:t>
            </a:r>
            <a:r>
              <a:rPr lang="en-US" dirty="0">
                <a:solidFill>
                  <a:schemeClr val="tx1"/>
                </a:solidFill>
              </a:rPr>
              <a:t>Inside 18 Right (</a:t>
            </a:r>
            <a:r>
              <a:rPr lang="en-US" i="1" dirty="0">
                <a:solidFill>
                  <a:schemeClr val="tx1"/>
                </a:solidFill>
              </a:rPr>
              <a:t>SE = 71%)</a:t>
            </a:r>
          </a:p>
          <a:p>
            <a:r>
              <a:rPr lang="en-US" b="1" dirty="0">
                <a:solidFill>
                  <a:schemeClr val="tx1"/>
                </a:solidFill>
              </a:rPr>
              <a:t>Max GE%:</a:t>
            </a:r>
            <a:r>
              <a:rPr lang="en-US" dirty="0">
                <a:solidFill>
                  <a:schemeClr val="tx1"/>
                </a:solidFill>
              </a:rPr>
              <a:t> Inside 6 Left (</a:t>
            </a:r>
            <a:r>
              <a:rPr lang="en-US" i="1" dirty="0">
                <a:solidFill>
                  <a:schemeClr val="tx1"/>
                </a:solidFill>
              </a:rPr>
              <a:t>GE = 39%</a:t>
            </a:r>
            <a:r>
              <a:rPr lang="en-US" dirty="0">
                <a:solidFill>
                  <a:schemeClr val="tx1"/>
                </a:solidFill>
              </a:rPr>
              <a:t>)</a:t>
            </a:r>
          </a:p>
        </p:txBody>
      </p:sp>
      <p:pic>
        <p:nvPicPr>
          <p:cNvPr id="3" name="Picture 2">
            <a:extLst>
              <a:ext uri="{FF2B5EF4-FFF2-40B4-BE49-F238E27FC236}">
                <a16:creationId xmlns:a16="http://schemas.microsoft.com/office/drawing/2014/main" id="{75320D40-48AF-475E-B499-6154606AD0F0}"/>
              </a:ext>
            </a:extLst>
          </p:cNvPr>
          <p:cNvPicPr>
            <a:picLocks noChangeAspect="1"/>
          </p:cNvPicPr>
          <p:nvPr/>
        </p:nvPicPr>
        <p:blipFill rotWithShape="1">
          <a:blip r:embed="rId2"/>
          <a:srcRect l="22969" t="24249" r="23934" b="36344"/>
          <a:stretch/>
        </p:blipFill>
        <p:spPr>
          <a:xfrm>
            <a:off x="2743200" y="1597024"/>
            <a:ext cx="9239250" cy="4146551"/>
          </a:xfrm>
          <a:prstGeom prst="rect">
            <a:avLst/>
          </a:prstGeom>
        </p:spPr>
      </p:pic>
    </p:spTree>
    <p:extLst>
      <p:ext uri="{BB962C8B-B14F-4D97-AF65-F5344CB8AC3E}">
        <p14:creationId xmlns:p14="http://schemas.microsoft.com/office/powerpoint/2010/main" val="37407848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3B14-5674-42FD-A251-BEBF9D1B84FC}"/>
              </a:ext>
            </a:extLst>
          </p:cNvPr>
          <p:cNvSpPr>
            <a:spLocks noGrp="1"/>
          </p:cNvSpPr>
          <p:nvPr>
            <p:ph type="title"/>
          </p:nvPr>
        </p:nvSpPr>
        <p:spPr/>
        <p:txBody>
          <a:bodyPr/>
          <a:lstStyle/>
          <a:p>
            <a:r>
              <a:rPr lang="en-US" dirty="0"/>
              <a:t>Statistical Analysis on Shot Efficiency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500DB2-AA79-46F5-99A0-8A2DE8A3C66B}"/>
                  </a:ext>
                </a:extLst>
              </p:cNvPr>
              <p:cNvSpPr>
                <a:spLocks noGrp="1"/>
              </p:cNvSpPr>
              <p:nvPr>
                <p:ph idx="1"/>
              </p:nvPr>
            </p:nvSpPr>
            <p:spPr>
              <a:xfrm>
                <a:off x="677334" y="1488613"/>
                <a:ext cx="9152466" cy="4102562"/>
              </a:xfrm>
            </p:spPr>
            <p:txBody>
              <a:bodyPr>
                <a:normAutofit/>
              </a:bodyPr>
              <a:lstStyle/>
              <a:p>
                <a:r>
                  <a:rPr lang="en-US" dirty="0">
                    <a:solidFill>
                      <a:schemeClr val="tx1"/>
                    </a:solidFill>
                  </a:rPr>
                  <a:t>For each scoring zone in the Attacking 3</a:t>
                </a:r>
                <a:r>
                  <a:rPr lang="en-US" baseline="30000" dirty="0">
                    <a:solidFill>
                      <a:schemeClr val="tx1"/>
                    </a:solidFill>
                  </a:rPr>
                  <a:t>rd</a:t>
                </a:r>
                <a:r>
                  <a:rPr lang="en-US" dirty="0">
                    <a:solidFill>
                      <a:schemeClr val="tx1"/>
                    </a:solidFill>
                  </a:rPr>
                  <a:t>, we conducted a one-sample z test with </a:t>
                </a:r>
                <a14:m>
                  <m:oMath xmlns:m="http://schemas.openxmlformats.org/officeDocument/2006/math">
                    <m:r>
                      <a:rPr lang="en-US" i="1" smtClean="0">
                        <a:solidFill>
                          <a:schemeClr val="tx1"/>
                        </a:solidFill>
                        <a:latin typeface="Cambria Math" panose="02040503050406030204" pitchFamily="18" charset="0"/>
                        <a:ea typeface="Cambria Math" panose="02040503050406030204" pitchFamily="18" charset="0"/>
                      </a:rPr>
                      <m:t>𝛼</m:t>
                    </m:r>
                    <m:r>
                      <a:rPr lang="en-US" b="0" i="1" smtClean="0">
                        <a:solidFill>
                          <a:schemeClr val="tx1"/>
                        </a:solidFill>
                        <a:latin typeface="Cambria Math" panose="02040503050406030204" pitchFamily="18" charset="0"/>
                        <a:ea typeface="Cambria Math" panose="02040503050406030204" pitchFamily="18" charset="0"/>
                      </a:rPr>
                      <m:t>=.05</m:t>
                    </m:r>
                  </m:oMath>
                </a14:m>
                <a:r>
                  <a:rPr lang="en-US" dirty="0">
                    <a:solidFill>
                      <a:schemeClr val="tx1"/>
                    </a:solidFill>
                  </a:rPr>
                  <a:t>:</a:t>
                </a:r>
              </a:p>
              <a:p>
                <a:pPr lvl="1"/>
                <a14:m>
                  <m:oMath xmlns:m="http://schemas.openxmlformats.org/officeDocument/2006/math">
                    <m:sSub>
                      <m:sSubPr>
                        <m:ctrlPr>
                          <a:rPr lang="en-US" sz="1800" b="1" i="1">
                            <a:solidFill>
                              <a:schemeClr val="tx1"/>
                            </a:solidFill>
                            <a:latin typeface="Cambria Math" panose="02040503050406030204" pitchFamily="18" charset="0"/>
                          </a:rPr>
                        </m:ctrlPr>
                      </m:sSubPr>
                      <m:e>
                        <m:r>
                          <a:rPr lang="en-US" sz="1800" b="1" i="1">
                            <a:solidFill>
                              <a:schemeClr val="tx1"/>
                            </a:solidFill>
                            <a:latin typeface="Cambria Math" panose="02040503050406030204" pitchFamily="18" charset="0"/>
                          </a:rPr>
                          <m:t>𝑯</m:t>
                        </m:r>
                      </m:e>
                      <m:sub>
                        <m:r>
                          <a:rPr lang="en-US" sz="1800" b="1" i="1">
                            <a:solidFill>
                              <a:schemeClr val="tx1"/>
                            </a:solidFill>
                            <a:latin typeface="Cambria Math" panose="02040503050406030204" pitchFamily="18" charset="0"/>
                          </a:rPr>
                          <m:t>𝟎</m:t>
                        </m:r>
                      </m:sub>
                    </m:sSub>
                    <m:r>
                      <a:rPr lang="en-US" sz="1800" b="1"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𝐺𝐸</m:t>
                    </m:r>
                    <m:r>
                      <a:rPr lang="en-US" sz="1800" i="1">
                        <a:solidFill>
                          <a:schemeClr val="tx1"/>
                        </a:solidFill>
                        <a:latin typeface="Cambria Math" panose="02040503050406030204" pitchFamily="18" charset="0"/>
                      </a:rPr>
                      <m:t>= .2383</m:t>
                    </m:r>
                  </m:oMath>
                </a14:m>
                <a:r>
                  <a:rPr lang="en-US" sz="1800" dirty="0">
                    <a:solidFill>
                      <a:schemeClr val="tx1"/>
                    </a:solidFill>
                  </a:rPr>
                  <a:t>		</a:t>
                </a:r>
                <a:r>
                  <a:rPr lang="en-US" sz="1800" b="1" i="1" dirty="0">
                    <a:solidFill>
                      <a:schemeClr val="tx1"/>
                    </a:solidFill>
                    <a:latin typeface="Cambria Math" panose="02040503050406030204" pitchFamily="18" charset="0"/>
                    <a:ea typeface="Cambria Math" panose="02040503050406030204" pitchFamily="18" charset="0"/>
                  </a:rPr>
                  <a:t>Significant Zone(s): </a:t>
                </a:r>
                <a:r>
                  <a:rPr lang="en-US" sz="1800" i="1" dirty="0">
                    <a:solidFill>
                      <a:schemeClr val="tx1"/>
                    </a:solidFill>
                    <a:latin typeface="Cambria Math" panose="02040503050406030204" pitchFamily="18" charset="0"/>
                    <a:ea typeface="Cambria Math" panose="02040503050406030204" pitchFamily="18" charset="0"/>
                  </a:rPr>
                  <a:t>Inside 18 Center (P-value = .0048)</a:t>
                </a:r>
              </a:p>
              <a:p>
                <a:pPr marL="0" indent="0">
                  <a:buNone/>
                </a:pPr>
                <a:r>
                  <a:rPr lang="en-US" dirty="0">
                    <a:solidFill>
                      <a:schemeClr val="tx1"/>
                    </a:solidFill>
                  </a:rPr>
                  <a:t>           </a:t>
                </a:r>
                <a14:m>
                  <m:oMath xmlns:m="http://schemas.openxmlformats.org/officeDocument/2006/math">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𝑯</m:t>
                        </m:r>
                      </m:e>
                      <m:sub>
                        <m:r>
                          <a:rPr lang="en-US" b="1" i="1">
                            <a:solidFill>
                              <a:schemeClr val="tx1"/>
                            </a:solidFill>
                            <a:latin typeface="Cambria Math" panose="02040503050406030204" pitchFamily="18" charset="0"/>
                          </a:rPr>
                          <m:t>𝑨</m:t>
                        </m:r>
                      </m:sub>
                    </m:sSub>
                    <m:r>
                      <a:rPr lang="en-US" b="1" i="1">
                        <a:solidFill>
                          <a:schemeClr val="tx1"/>
                        </a:solidFill>
                        <a:latin typeface="Cambria Math" panose="02040503050406030204" pitchFamily="18" charset="0"/>
                      </a:rPr>
                      <m:t>:</m:t>
                    </m:r>
                    <m:r>
                      <a:rPr lang="en-US" i="1">
                        <a:solidFill>
                          <a:schemeClr val="tx1"/>
                        </a:solidFill>
                        <a:latin typeface="Cambria Math" panose="02040503050406030204" pitchFamily="18" charset="0"/>
                      </a:rPr>
                      <m:t>𝐺𝐸</m:t>
                    </m:r>
                    <m:r>
                      <a:rPr lang="en-US" i="1">
                        <a:solidFill>
                          <a:schemeClr val="tx1"/>
                        </a:solidFill>
                        <a:latin typeface="Cambria Math" panose="02040503050406030204" pitchFamily="18" charset="0"/>
                      </a:rPr>
                      <m:t>&gt; .2383</m:t>
                    </m:r>
                  </m:oMath>
                </a14:m>
                <a:r>
                  <a:rPr lang="en-US" dirty="0">
                    <a:solidFill>
                      <a:schemeClr val="tx1"/>
                    </a:solidFill>
                  </a:rPr>
                  <a:t>	</a:t>
                </a:r>
              </a:p>
              <a:p>
                <a:pPr marL="0" indent="0">
                  <a:buNone/>
                </a:pPr>
                <a:r>
                  <a:rPr lang="en-US" dirty="0">
                    <a:solidFill>
                      <a:schemeClr val="tx1"/>
                    </a:solidFill>
                  </a:rPr>
                  <a:t>			</a:t>
                </a:r>
                <a:r>
                  <a:rPr lang="en-US" sz="1600" dirty="0">
                    <a:solidFill>
                      <a:schemeClr val="tx1"/>
                    </a:solidFill>
                  </a:rPr>
                  <a:t>*.2383 = mean goal efficiency across all zones</a:t>
                </a:r>
              </a:p>
              <a:p>
                <a:pPr lvl="1"/>
                <a14:m>
                  <m:oMath xmlns:m="http://schemas.openxmlformats.org/officeDocument/2006/math">
                    <m:sSub>
                      <m:sSubPr>
                        <m:ctrlPr>
                          <a:rPr lang="en-US" sz="1800" b="1" i="1">
                            <a:solidFill>
                              <a:schemeClr val="tx1"/>
                            </a:solidFill>
                            <a:latin typeface="Cambria Math" panose="02040503050406030204" pitchFamily="18" charset="0"/>
                          </a:rPr>
                        </m:ctrlPr>
                      </m:sSubPr>
                      <m:e>
                        <m:r>
                          <a:rPr lang="en-US" sz="1800" b="1" i="1">
                            <a:solidFill>
                              <a:schemeClr val="tx1"/>
                            </a:solidFill>
                            <a:latin typeface="Cambria Math" panose="02040503050406030204" pitchFamily="18" charset="0"/>
                          </a:rPr>
                          <m:t>𝑯</m:t>
                        </m:r>
                      </m:e>
                      <m:sub>
                        <m:r>
                          <a:rPr lang="en-US" sz="1800" b="1" i="1">
                            <a:solidFill>
                              <a:schemeClr val="tx1"/>
                            </a:solidFill>
                            <a:latin typeface="Cambria Math" panose="02040503050406030204" pitchFamily="18" charset="0"/>
                          </a:rPr>
                          <m:t>𝟎</m:t>
                        </m:r>
                      </m:sub>
                    </m:sSub>
                    <m:r>
                      <a:rPr lang="en-US" sz="1800" b="1"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𝐺𝐸</m:t>
                    </m:r>
                    <m:r>
                      <a:rPr lang="en-US" sz="1800" i="1">
                        <a:solidFill>
                          <a:schemeClr val="tx1"/>
                        </a:solidFill>
                        <a:latin typeface="Cambria Math" panose="02040503050406030204" pitchFamily="18" charset="0"/>
                      </a:rPr>
                      <m:t>= .2383</m:t>
                    </m:r>
                  </m:oMath>
                </a14:m>
                <a:r>
                  <a:rPr lang="en-US" sz="1800" dirty="0">
                    <a:solidFill>
                      <a:schemeClr val="tx1"/>
                    </a:solidFill>
                  </a:rPr>
                  <a:t>		</a:t>
                </a:r>
                <a:r>
                  <a:rPr lang="en-US" sz="1800" b="1" i="1" dirty="0">
                    <a:solidFill>
                      <a:schemeClr val="tx1"/>
                    </a:solidFill>
                    <a:latin typeface="Cambria Math" panose="02040503050406030204" pitchFamily="18" charset="0"/>
                    <a:ea typeface="Cambria Math" panose="02040503050406030204" pitchFamily="18" charset="0"/>
                  </a:rPr>
                  <a:t>Significant Zone(s): </a:t>
                </a:r>
                <a:r>
                  <a:rPr lang="en-US" sz="1800" i="1" dirty="0">
                    <a:solidFill>
                      <a:schemeClr val="tx1"/>
                    </a:solidFill>
                    <a:latin typeface="Cambria Math" panose="02040503050406030204" pitchFamily="18" charset="0"/>
                    <a:ea typeface="Cambria Math" panose="02040503050406030204" pitchFamily="18" charset="0"/>
                  </a:rPr>
                  <a:t>Outside 18 Right (P-value = .0048)</a:t>
                </a:r>
                <a:endParaRPr lang="en-US" sz="1800" dirty="0">
                  <a:solidFill>
                    <a:schemeClr val="tx1"/>
                  </a:solidFill>
                </a:endParaRPr>
              </a:p>
              <a:p>
                <a:pPr marL="457200" lvl="1" indent="0">
                  <a:buNone/>
                </a:pPr>
                <a:r>
                  <a:rPr lang="en-US" sz="1800" dirty="0">
                    <a:solidFill>
                      <a:schemeClr val="tx1"/>
                    </a:solidFill>
                  </a:rPr>
                  <a:t>   </a:t>
                </a:r>
                <a:r>
                  <a:rPr lang="en-US" sz="1800" b="1" dirty="0">
                    <a:solidFill>
                      <a:schemeClr val="tx1"/>
                    </a:solidFill>
                  </a:rPr>
                  <a:t> </a:t>
                </a:r>
                <a14:m>
                  <m:oMath xmlns:m="http://schemas.openxmlformats.org/officeDocument/2006/math">
                    <m:sSub>
                      <m:sSubPr>
                        <m:ctrlPr>
                          <a:rPr lang="en-US" sz="1800" b="1" i="1">
                            <a:solidFill>
                              <a:schemeClr val="tx1"/>
                            </a:solidFill>
                            <a:latin typeface="Cambria Math" panose="02040503050406030204" pitchFamily="18" charset="0"/>
                          </a:rPr>
                        </m:ctrlPr>
                      </m:sSubPr>
                      <m:e>
                        <m:r>
                          <a:rPr lang="en-US" sz="1800" b="1" i="1">
                            <a:solidFill>
                              <a:schemeClr val="tx1"/>
                            </a:solidFill>
                            <a:latin typeface="Cambria Math" panose="02040503050406030204" pitchFamily="18" charset="0"/>
                          </a:rPr>
                          <m:t>𝑯</m:t>
                        </m:r>
                      </m:e>
                      <m:sub>
                        <m:r>
                          <a:rPr lang="en-US" sz="1800" b="1" i="1">
                            <a:solidFill>
                              <a:schemeClr val="tx1"/>
                            </a:solidFill>
                            <a:latin typeface="Cambria Math" panose="02040503050406030204" pitchFamily="18" charset="0"/>
                          </a:rPr>
                          <m:t>𝑨</m:t>
                        </m:r>
                      </m:sub>
                    </m:sSub>
                    <m:r>
                      <a:rPr lang="en-US" sz="1800" b="1"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𝐺𝐸</m:t>
                    </m:r>
                    <m:r>
                      <a:rPr lang="en-US" sz="1800" i="1">
                        <a:solidFill>
                          <a:schemeClr val="tx1"/>
                        </a:solidFill>
                        <a:latin typeface="Cambria Math" panose="02040503050406030204" pitchFamily="18" charset="0"/>
                      </a:rPr>
                      <m:t>&lt; .2383</m:t>
                    </m:r>
                  </m:oMath>
                </a14:m>
                <a:r>
                  <a:rPr lang="en-US" sz="1800" dirty="0">
                    <a:solidFill>
                      <a:schemeClr val="tx1"/>
                    </a:solidFill>
                  </a:rPr>
                  <a:t>						 </a:t>
                </a:r>
                <a:r>
                  <a:rPr lang="en-US" sz="1800" i="1" dirty="0">
                    <a:solidFill>
                      <a:schemeClr val="tx1"/>
                    </a:solidFill>
                    <a:latin typeface="Cambria Math" panose="02040503050406030204" pitchFamily="18" charset="0"/>
                    <a:ea typeface="Cambria Math" panose="02040503050406030204" pitchFamily="18" charset="0"/>
                  </a:rPr>
                  <a:t>Outside 18 Center (P-value = .0233)</a:t>
                </a:r>
              </a:p>
              <a:p>
                <a:pPr marL="0" indent="0">
                  <a:buNone/>
                </a:pPr>
                <a:r>
                  <a:rPr lang="en-US" dirty="0">
                    <a:solidFill>
                      <a:schemeClr val="tx1"/>
                    </a:solidFill>
                  </a:rPr>
                  <a:t>*     </a:t>
                </a:r>
              </a:p>
              <a:p>
                <a:pPr lvl="1"/>
                <a14:m>
                  <m:oMath xmlns:m="http://schemas.openxmlformats.org/officeDocument/2006/math">
                    <m:sSub>
                      <m:sSubPr>
                        <m:ctrlPr>
                          <a:rPr lang="en-US" sz="1800" b="1" i="1">
                            <a:solidFill>
                              <a:schemeClr val="tx1"/>
                            </a:solidFill>
                            <a:latin typeface="Cambria Math" panose="02040503050406030204" pitchFamily="18" charset="0"/>
                          </a:rPr>
                        </m:ctrlPr>
                      </m:sSubPr>
                      <m:e>
                        <m:r>
                          <a:rPr lang="en-US" sz="1800" b="1" i="1">
                            <a:solidFill>
                              <a:schemeClr val="tx1"/>
                            </a:solidFill>
                            <a:latin typeface="Cambria Math" panose="02040503050406030204" pitchFamily="18" charset="0"/>
                          </a:rPr>
                          <m:t>𝑯</m:t>
                        </m:r>
                      </m:e>
                      <m:sub>
                        <m:r>
                          <a:rPr lang="en-US" sz="1800" b="1" i="1">
                            <a:solidFill>
                              <a:schemeClr val="tx1"/>
                            </a:solidFill>
                            <a:latin typeface="Cambria Math" panose="02040503050406030204" pitchFamily="18" charset="0"/>
                          </a:rPr>
                          <m:t>𝟎</m:t>
                        </m:r>
                      </m:sub>
                    </m:sSub>
                    <m:r>
                      <a:rPr lang="en-US" sz="1800" b="1"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𝑆𝐸</m:t>
                    </m:r>
                    <m:r>
                      <a:rPr lang="en-US" sz="1800" i="1">
                        <a:solidFill>
                          <a:schemeClr val="tx1"/>
                        </a:solidFill>
                        <a:latin typeface="Cambria Math" panose="02040503050406030204" pitchFamily="18" charset="0"/>
                      </a:rPr>
                      <m:t>= .5803</m:t>
                    </m:r>
                  </m:oMath>
                </a14:m>
                <a:r>
                  <a:rPr lang="en-US" sz="1800" dirty="0">
                    <a:solidFill>
                      <a:schemeClr val="tx1"/>
                    </a:solidFill>
                  </a:rPr>
                  <a:t>		</a:t>
                </a:r>
                <a:r>
                  <a:rPr lang="en-US" sz="1800" b="1" i="1" dirty="0">
                    <a:solidFill>
                      <a:schemeClr val="tx1"/>
                    </a:solidFill>
                    <a:latin typeface="Cambria Math" panose="02040503050406030204" pitchFamily="18" charset="0"/>
                    <a:ea typeface="Cambria Math" panose="02040503050406030204" pitchFamily="18" charset="0"/>
                  </a:rPr>
                  <a:t>Significant Zone(s): </a:t>
                </a:r>
                <a:r>
                  <a:rPr lang="en-US" sz="1800" i="1" dirty="0">
                    <a:solidFill>
                      <a:schemeClr val="tx1"/>
                    </a:solidFill>
                    <a:latin typeface="Cambria Math" panose="02040503050406030204" pitchFamily="18" charset="0"/>
                    <a:ea typeface="Cambria Math" panose="02040503050406030204" pitchFamily="18" charset="0"/>
                  </a:rPr>
                  <a:t>Outside 18 Right (P-value = .0074)</a:t>
                </a:r>
                <a:endParaRPr lang="en-US" sz="1800" dirty="0">
                  <a:solidFill>
                    <a:schemeClr val="tx1"/>
                  </a:solidFill>
                </a:endParaRPr>
              </a:p>
              <a:p>
                <a:pPr marL="457200" lvl="1" indent="0">
                  <a:buNone/>
                </a:pPr>
                <a:r>
                  <a:rPr lang="en-US" sz="1800" b="1" dirty="0">
                    <a:solidFill>
                      <a:schemeClr val="tx1"/>
                    </a:solidFill>
                  </a:rPr>
                  <a:t>    </a:t>
                </a:r>
                <a14:m>
                  <m:oMath xmlns:m="http://schemas.openxmlformats.org/officeDocument/2006/math">
                    <m:sSub>
                      <m:sSubPr>
                        <m:ctrlPr>
                          <a:rPr lang="en-US" sz="1800" b="1" i="1">
                            <a:solidFill>
                              <a:schemeClr val="tx1"/>
                            </a:solidFill>
                            <a:latin typeface="Cambria Math" panose="02040503050406030204" pitchFamily="18" charset="0"/>
                          </a:rPr>
                        </m:ctrlPr>
                      </m:sSubPr>
                      <m:e>
                        <m:r>
                          <a:rPr lang="en-US" sz="1800" b="1" i="1">
                            <a:solidFill>
                              <a:schemeClr val="tx1"/>
                            </a:solidFill>
                            <a:latin typeface="Cambria Math" panose="02040503050406030204" pitchFamily="18" charset="0"/>
                          </a:rPr>
                          <m:t>𝑯</m:t>
                        </m:r>
                      </m:e>
                      <m:sub>
                        <m:r>
                          <a:rPr lang="en-US" sz="1800" b="1" i="1">
                            <a:solidFill>
                              <a:schemeClr val="tx1"/>
                            </a:solidFill>
                            <a:latin typeface="Cambria Math" panose="02040503050406030204" pitchFamily="18" charset="0"/>
                          </a:rPr>
                          <m:t>𝑨</m:t>
                        </m:r>
                      </m:sub>
                    </m:sSub>
                    <m:r>
                      <a:rPr lang="en-US" sz="1800" b="1" i="1">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𝑆𝐸</m:t>
                    </m:r>
                    <m:r>
                      <a:rPr lang="en-US" sz="1800" i="1">
                        <a:solidFill>
                          <a:schemeClr val="tx1"/>
                        </a:solidFill>
                        <a:latin typeface="Cambria Math" panose="02040503050406030204" pitchFamily="18" charset="0"/>
                      </a:rPr>
                      <m:t>&lt; .5803</m:t>
                    </m:r>
                  </m:oMath>
                </a14:m>
                <a:r>
                  <a:rPr lang="en-US" sz="1800" dirty="0">
                    <a:solidFill>
                      <a:schemeClr val="tx1"/>
                    </a:solidFill>
                  </a:rPr>
                  <a:t>						 </a:t>
                </a:r>
                <a:r>
                  <a:rPr lang="en-US" sz="1800" i="1" dirty="0">
                    <a:solidFill>
                      <a:schemeClr val="tx1"/>
                    </a:solidFill>
                    <a:latin typeface="Cambria Math" panose="02040503050406030204" pitchFamily="18" charset="0"/>
                    <a:ea typeface="Cambria Math" panose="02040503050406030204" pitchFamily="18" charset="0"/>
                  </a:rPr>
                  <a:t>Outside 18 Center (P-value = .0066)</a:t>
                </a:r>
              </a:p>
              <a:p>
                <a:pPr lvl="1"/>
                <a:endParaRPr lang="en-US" dirty="0">
                  <a:solidFill>
                    <a:schemeClr val="tx1"/>
                  </a:solidFill>
                </a:endParaRPr>
              </a:p>
              <a:p>
                <a:pPr marL="0" indent="0">
                  <a:buNone/>
                </a:pPr>
                <a:endParaRPr lang="en-US" b="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9500DB2-AA79-46F5-99A0-8A2DE8A3C66B}"/>
                  </a:ext>
                </a:extLst>
              </p:cNvPr>
              <p:cNvSpPr>
                <a:spLocks noGrp="1" noRot="1" noChangeAspect="1" noMove="1" noResize="1" noEditPoints="1" noAdjustHandles="1" noChangeArrowheads="1" noChangeShapeType="1" noTextEdit="1"/>
              </p:cNvSpPr>
              <p:nvPr>
                <p:ph idx="1"/>
              </p:nvPr>
            </p:nvSpPr>
            <p:spPr>
              <a:xfrm>
                <a:off x="677334" y="1488613"/>
                <a:ext cx="9152466" cy="4102562"/>
              </a:xfrm>
              <a:blipFill>
                <a:blip r:embed="rId2"/>
                <a:stretch>
                  <a:fillRect l="-533" t="-89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EB7CE6A-456A-446B-ACB9-E46292F43B2C}"/>
              </a:ext>
            </a:extLst>
          </p:cNvPr>
          <p:cNvSpPr txBox="1"/>
          <p:nvPr/>
        </p:nvSpPr>
        <p:spPr>
          <a:xfrm>
            <a:off x="447675" y="5429250"/>
            <a:ext cx="7067550" cy="1323439"/>
          </a:xfrm>
          <a:prstGeom prst="rect">
            <a:avLst/>
          </a:prstGeom>
          <a:noFill/>
        </p:spPr>
        <p:txBody>
          <a:bodyPr wrap="square" rtlCol="0">
            <a:spAutoFit/>
          </a:bodyPr>
          <a:lstStyle/>
          <a:p>
            <a:r>
              <a:rPr lang="en-US" sz="2000" i="1" dirty="0">
                <a:latin typeface="Cambria Math" panose="02040503050406030204" pitchFamily="18" charset="0"/>
                <a:ea typeface="Cambria Math" panose="02040503050406030204" pitchFamily="18" charset="0"/>
              </a:rPr>
              <a:t>Summary: The </a:t>
            </a:r>
            <a:r>
              <a:rPr lang="en-US" sz="2000" b="1" i="1" dirty="0">
                <a:latin typeface="Cambria Math" panose="02040503050406030204" pitchFamily="18" charset="0"/>
                <a:ea typeface="Cambria Math" panose="02040503050406030204" pitchFamily="18" charset="0"/>
              </a:rPr>
              <a:t>Inside 18  Center Zone </a:t>
            </a:r>
            <a:r>
              <a:rPr lang="en-US" sz="2000" i="1" dirty="0">
                <a:latin typeface="Cambria Math" panose="02040503050406030204" pitchFamily="18" charset="0"/>
                <a:ea typeface="Cambria Math" panose="02040503050406030204" pitchFamily="18" charset="0"/>
              </a:rPr>
              <a:t>was the best zone for scoring (Goal Efficiency) for BYU while the </a:t>
            </a:r>
            <a:r>
              <a:rPr lang="en-US" sz="2000" b="1" i="1" dirty="0">
                <a:latin typeface="Cambria Math" panose="02040503050406030204" pitchFamily="18" charset="0"/>
                <a:ea typeface="Cambria Math" panose="02040503050406030204" pitchFamily="18" charset="0"/>
              </a:rPr>
              <a:t>Outside 18 Right and Center Zones </a:t>
            </a:r>
            <a:r>
              <a:rPr lang="en-US" sz="2000" i="1" dirty="0">
                <a:latin typeface="Cambria Math" panose="02040503050406030204" pitchFamily="18" charset="0"/>
                <a:ea typeface="Cambria Math" panose="02040503050406030204" pitchFamily="18" charset="0"/>
              </a:rPr>
              <a:t>proved to be the lowest zones for both shot accuracy and goal scoring.</a:t>
            </a:r>
          </a:p>
        </p:txBody>
      </p:sp>
    </p:spTree>
    <p:extLst>
      <p:ext uri="{BB962C8B-B14F-4D97-AF65-F5344CB8AC3E}">
        <p14:creationId xmlns:p14="http://schemas.microsoft.com/office/powerpoint/2010/main" val="2442563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6635C-E1A4-4D39-AB45-4A3603C6343D}"/>
              </a:ext>
            </a:extLst>
          </p:cNvPr>
          <p:cNvSpPr>
            <a:spLocks noGrp="1"/>
          </p:cNvSpPr>
          <p:nvPr>
            <p:ph type="title"/>
          </p:nvPr>
        </p:nvSpPr>
        <p:spPr/>
        <p:txBody>
          <a:bodyPr/>
          <a:lstStyle/>
          <a:p>
            <a:r>
              <a:rPr lang="en-US" dirty="0"/>
              <a:t>Statistical Conclusions on Shot Efficiency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CFE3F77-D2FD-4683-9660-D3E53604723F}"/>
                  </a:ext>
                </a:extLst>
              </p:cNvPr>
              <p:cNvSpPr>
                <a:spLocks noGrp="1"/>
              </p:cNvSpPr>
              <p:nvPr>
                <p:ph idx="1"/>
              </p:nvPr>
            </p:nvSpPr>
            <p:spPr>
              <a:xfrm>
                <a:off x="677334" y="1383349"/>
                <a:ext cx="8951298" cy="5035739"/>
              </a:xfrm>
            </p:spPr>
            <p:txBody>
              <a:bodyPr/>
              <a:lstStyle/>
              <a:p>
                <a:r>
                  <a:rPr lang="en-US" sz="2000" dirty="0">
                    <a:solidFill>
                      <a:schemeClr val="tx1"/>
                    </a:solidFill>
                  </a:rPr>
                  <a:t>With these results, at the </a:t>
                </a:r>
                <a14:m>
                  <m:oMath xmlns:m="http://schemas.openxmlformats.org/officeDocument/2006/math">
                    <m:r>
                      <a:rPr lang="en-US" sz="2000" i="1" smtClean="0">
                        <a:solidFill>
                          <a:schemeClr val="tx1"/>
                        </a:solidFill>
                        <a:latin typeface="Cambria Math" panose="02040503050406030204" pitchFamily="18" charset="0"/>
                        <a:ea typeface="Cambria Math" panose="02040503050406030204" pitchFamily="18" charset="0"/>
                      </a:rPr>
                      <m:t>𝛼</m:t>
                    </m:r>
                    <m:r>
                      <a:rPr lang="en-US" sz="2000" b="0" i="1" smtClean="0">
                        <a:solidFill>
                          <a:schemeClr val="tx1"/>
                        </a:solidFill>
                        <a:latin typeface="Cambria Math" panose="02040503050406030204" pitchFamily="18" charset="0"/>
                        <a:ea typeface="Cambria Math" panose="02040503050406030204" pitchFamily="18" charset="0"/>
                      </a:rPr>
                      <m:t>=.05</m:t>
                    </m:r>
                  </m:oMath>
                </a14:m>
                <a:r>
                  <a:rPr lang="en-US" sz="2000" dirty="0">
                    <a:solidFill>
                      <a:schemeClr val="tx1"/>
                    </a:solidFill>
                  </a:rPr>
                  <a:t> level, we can reject the null hypothesis for these scoring zones and conclude the following:</a:t>
                </a:r>
              </a:p>
              <a:p>
                <a:pPr lvl="1"/>
                <a:r>
                  <a:rPr lang="en-US" sz="2000" dirty="0">
                    <a:solidFill>
                      <a:schemeClr val="tx1"/>
                    </a:solidFill>
                  </a:rPr>
                  <a:t>The Goal Efficiency for the </a:t>
                </a:r>
                <a:r>
                  <a:rPr lang="en-US" sz="2000" b="1" dirty="0">
                    <a:solidFill>
                      <a:schemeClr val="tx1"/>
                    </a:solidFill>
                  </a:rPr>
                  <a:t>Inside 18 Center </a:t>
                </a:r>
                <a:r>
                  <a:rPr lang="en-US" sz="2000" i="1" dirty="0">
                    <a:solidFill>
                      <a:schemeClr val="tx1"/>
                    </a:solidFill>
                  </a:rPr>
                  <a:t>(.37, n = 67) </a:t>
                </a:r>
                <a:r>
                  <a:rPr lang="en-US" sz="2000" dirty="0">
                    <a:solidFill>
                      <a:schemeClr val="tx1"/>
                    </a:solidFill>
                  </a:rPr>
                  <a:t>was significantly higher than the </a:t>
                </a:r>
                <a:r>
                  <a:rPr lang="en-US" sz="2000" b="1" dirty="0">
                    <a:solidFill>
                      <a:schemeClr val="tx1"/>
                    </a:solidFill>
                  </a:rPr>
                  <a:t>Overall Goal Efficiency </a:t>
                </a:r>
                <a:r>
                  <a:rPr lang="en-US" sz="2000" dirty="0">
                    <a:solidFill>
                      <a:schemeClr val="tx1"/>
                    </a:solidFill>
                  </a:rPr>
                  <a:t>of </a:t>
                </a:r>
                <a:r>
                  <a:rPr lang="en-US" sz="2000" i="1" dirty="0">
                    <a:solidFill>
                      <a:schemeClr val="tx1"/>
                    </a:solidFill>
                  </a:rPr>
                  <a:t>(.2383, n = 193)</a:t>
                </a:r>
              </a:p>
              <a:p>
                <a:pPr lvl="1"/>
                <a:r>
                  <a:rPr lang="en-US" sz="2000" dirty="0">
                    <a:solidFill>
                      <a:schemeClr val="tx1"/>
                    </a:solidFill>
                  </a:rPr>
                  <a:t>The Goal Efficiency for the </a:t>
                </a:r>
                <a:r>
                  <a:rPr lang="en-US" sz="2000" b="1" dirty="0">
                    <a:solidFill>
                      <a:schemeClr val="tx1"/>
                    </a:solidFill>
                  </a:rPr>
                  <a:t>Outside 18 Right </a:t>
                </a:r>
                <a:r>
                  <a:rPr lang="en-US" sz="2000" i="1" dirty="0">
                    <a:solidFill>
                      <a:schemeClr val="tx1"/>
                    </a:solidFill>
                  </a:rPr>
                  <a:t>(0, n = 10) </a:t>
                </a:r>
                <a:r>
                  <a:rPr lang="en-US" sz="2000" dirty="0">
                    <a:solidFill>
                      <a:schemeClr val="tx1"/>
                    </a:solidFill>
                  </a:rPr>
                  <a:t>and the </a:t>
                </a:r>
                <a:r>
                  <a:rPr lang="en-US" sz="2000" b="1" dirty="0">
                    <a:solidFill>
                      <a:schemeClr val="tx1"/>
                    </a:solidFill>
                  </a:rPr>
                  <a:t>Outside 18 Center </a:t>
                </a:r>
                <a:r>
                  <a:rPr lang="en-US" sz="2000" i="1" dirty="0">
                    <a:solidFill>
                      <a:schemeClr val="tx1"/>
                    </a:solidFill>
                  </a:rPr>
                  <a:t>(.1, n = 39)</a:t>
                </a:r>
                <a:r>
                  <a:rPr lang="en-US" sz="2000" dirty="0">
                    <a:solidFill>
                      <a:schemeClr val="tx1"/>
                    </a:solidFill>
                  </a:rPr>
                  <a:t> was significantly lower than the </a:t>
                </a:r>
                <a:r>
                  <a:rPr lang="en-US" sz="2000" b="1" dirty="0">
                    <a:solidFill>
                      <a:schemeClr val="tx1"/>
                    </a:solidFill>
                  </a:rPr>
                  <a:t>Overall Goal Efficiency</a:t>
                </a:r>
                <a:r>
                  <a:rPr lang="en-US" sz="2000" dirty="0">
                    <a:solidFill>
                      <a:schemeClr val="tx1"/>
                    </a:solidFill>
                  </a:rPr>
                  <a:t> of </a:t>
                </a:r>
                <a:r>
                  <a:rPr lang="en-US" sz="2000" i="1" dirty="0">
                    <a:solidFill>
                      <a:schemeClr val="tx1"/>
                    </a:solidFill>
                  </a:rPr>
                  <a:t>(.2383, n = 193) </a:t>
                </a:r>
              </a:p>
              <a:p>
                <a:pPr lvl="1"/>
                <a:r>
                  <a:rPr lang="en-US" sz="2000" dirty="0">
                    <a:solidFill>
                      <a:schemeClr val="tx1"/>
                    </a:solidFill>
                  </a:rPr>
                  <a:t>The Shot Efficiency for the </a:t>
                </a:r>
                <a:r>
                  <a:rPr lang="en-US" sz="2000" b="1" dirty="0">
                    <a:solidFill>
                      <a:schemeClr val="tx1"/>
                    </a:solidFill>
                  </a:rPr>
                  <a:t>Outside 18 Right </a:t>
                </a:r>
                <a:r>
                  <a:rPr lang="en-US" sz="2000" i="1" dirty="0">
                    <a:solidFill>
                      <a:schemeClr val="tx1"/>
                    </a:solidFill>
                  </a:rPr>
                  <a:t>(.2, n = 10) </a:t>
                </a:r>
                <a:r>
                  <a:rPr lang="en-US" sz="2000" dirty="0">
                    <a:solidFill>
                      <a:schemeClr val="tx1"/>
                    </a:solidFill>
                  </a:rPr>
                  <a:t>and the </a:t>
                </a:r>
                <a:r>
                  <a:rPr lang="en-US" sz="2000" b="1" dirty="0">
                    <a:solidFill>
                      <a:schemeClr val="tx1"/>
                    </a:solidFill>
                  </a:rPr>
                  <a:t>Outside 18 Center </a:t>
                </a:r>
                <a:r>
                  <a:rPr lang="en-US" sz="2000" i="1" dirty="0">
                    <a:solidFill>
                      <a:schemeClr val="tx1"/>
                    </a:solidFill>
                  </a:rPr>
                  <a:t>(.38, n = 39)</a:t>
                </a:r>
                <a:r>
                  <a:rPr lang="en-US" sz="2000" dirty="0">
                    <a:solidFill>
                      <a:schemeClr val="tx1"/>
                    </a:solidFill>
                  </a:rPr>
                  <a:t> was significantly lower than the </a:t>
                </a:r>
                <a:r>
                  <a:rPr lang="en-US" sz="2000" b="1" dirty="0">
                    <a:solidFill>
                      <a:schemeClr val="tx1"/>
                    </a:solidFill>
                  </a:rPr>
                  <a:t>Overall Shot Efficiency</a:t>
                </a:r>
                <a:r>
                  <a:rPr lang="en-US" sz="2000" dirty="0">
                    <a:solidFill>
                      <a:schemeClr val="tx1"/>
                    </a:solidFill>
                  </a:rPr>
                  <a:t> of </a:t>
                </a:r>
                <a:r>
                  <a:rPr lang="en-US" sz="2000" i="1" dirty="0">
                    <a:solidFill>
                      <a:schemeClr val="tx1"/>
                    </a:solidFill>
                  </a:rPr>
                  <a:t>(.5803, n = 193) </a:t>
                </a:r>
              </a:p>
              <a:p>
                <a:pPr lvl="1"/>
                <a:endParaRPr lang="en-US" dirty="0">
                  <a:solidFill>
                    <a:schemeClr val="tx1"/>
                  </a:solidFill>
                </a:endParaRPr>
              </a:p>
              <a:p>
                <a:endParaRPr lang="en-US" dirty="0"/>
              </a:p>
            </p:txBody>
          </p:sp>
        </mc:Choice>
        <mc:Fallback xmlns="">
          <p:sp>
            <p:nvSpPr>
              <p:cNvPr id="3" name="Content Placeholder 2">
                <a:extLst>
                  <a:ext uri="{FF2B5EF4-FFF2-40B4-BE49-F238E27FC236}">
                    <a16:creationId xmlns:a16="http://schemas.microsoft.com/office/drawing/2014/main" id="{2CFE3F77-D2FD-4683-9660-D3E53604723F}"/>
                  </a:ext>
                </a:extLst>
              </p:cNvPr>
              <p:cNvSpPr>
                <a:spLocks noGrp="1" noRot="1" noChangeAspect="1" noMove="1" noResize="1" noEditPoints="1" noAdjustHandles="1" noChangeArrowheads="1" noChangeShapeType="1" noTextEdit="1"/>
              </p:cNvSpPr>
              <p:nvPr>
                <p:ph idx="1"/>
              </p:nvPr>
            </p:nvSpPr>
            <p:spPr>
              <a:xfrm>
                <a:off x="677334" y="1383349"/>
                <a:ext cx="8951298" cy="5035739"/>
              </a:xfrm>
              <a:blipFill>
                <a:blip r:embed="rId2"/>
                <a:stretch>
                  <a:fillRect l="-272" t="-847" r="-1293"/>
                </a:stretch>
              </a:blipFill>
            </p:spPr>
            <p:txBody>
              <a:bodyPr/>
              <a:lstStyle/>
              <a:p>
                <a:r>
                  <a:rPr lang="en-US">
                    <a:noFill/>
                  </a:rPr>
                  <a:t> </a:t>
                </a:r>
              </a:p>
            </p:txBody>
          </p:sp>
        </mc:Fallback>
      </mc:AlternateContent>
    </p:spTree>
    <p:extLst>
      <p:ext uri="{BB962C8B-B14F-4D97-AF65-F5344CB8AC3E}">
        <p14:creationId xmlns:p14="http://schemas.microsoft.com/office/powerpoint/2010/main" val="3134433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2FF69-D05A-46F9-8E5A-1DEC838681D6}"/>
              </a:ext>
            </a:extLst>
          </p:cNvPr>
          <p:cNvSpPr>
            <a:spLocks noGrp="1"/>
          </p:cNvSpPr>
          <p:nvPr>
            <p:ph type="title"/>
          </p:nvPr>
        </p:nvSpPr>
        <p:spPr>
          <a:xfrm>
            <a:off x="448734" y="364334"/>
            <a:ext cx="8596668" cy="1320800"/>
          </a:xfrm>
        </p:spPr>
        <p:txBody>
          <a:bodyPr/>
          <a:lstStyle/>
          <a:p>
            <a:r>
              <a:rPr lang="en-US" dirty="0"/>
              <a:t>Statistical Summary on Shot/Goal Efficiency by Zone</a:t>
            </a:r>
          </a:p>
        </p:txBody>
      </p:sp>
      <p:sp>
        <p:nvSpPr>
          <p:cNvPr id="3" name="Content Placeholder 2">
            <a:extLst>
              <a:ext uri="{FF2B5EF4-FFF2-40B4-BE49-F238E27FC236}">
                <a16:creationId xmlns:a16="http://schemas.microsoft.com/office/drawing/2014/main" id="{F8E5BB70-31B0-4C6B-B5B0-5AA39530AC61}"/>
              </a:ext>
            </a:extLst>
          </p:cNvPr>
          <p:cNvSpPr>
            <a:spLocks noGrp="1"/>
          </p:cNvSpPr>
          <p:nvPr>
            <p:ph idx="1"/>
          </p:nvPr>
        </p:nvSpPr>
        <p:spPr>
          <a:xfrm>
            <a:off x="524934" y="1685134"/>
            <a:ext cx="8596668" cy="1143791"/>
          </a:xfrm>
        </p:spPr>
        <p:txBody>
          <a:bodyPr>
            <a:normAutofit/>
          </a:bodyPr>
          <a:lstStyle/>
          <a:p>
            <a:r>
              <a:rPr lang="en-US" sz="2000" i="1" dirty="0">
                <a:latin typeface="Cambria Math" panose="02040503050406030204" pitchFamily="18" charset="0"/>
                <a:ea typeface="Cambria Math" panose="02040503050406030204" pitchFamily="18" charset="0"/>
              </a:rPr>
              <a:t>Summary: The </a:t>
            </a:r>
            <a:r>
              <a:rPr lang="en-US" sz="2000" b="1" i="1" dirty="0">
                <a:latin typeface="Cambria Math" panose="02040503050406030204" pitchFamily="18" charset="0"/>
                <a:ea typeface="Cambria Math" panose="02040503050406030204" pitchFamily="18" charset="0"/>
              </a:rPr>
              <a:t>Inside 18  Center Zone </a:t>
            </a:r>
            <a:r>
              <a:rPr lang="en-US" sz="2000" i="1" dirty="0">
                <a:latin typeface="Cambria Math" panose="02040503050406030204" pitchFamily="18" charset="0"/>
                <a:ea typeface="Cambria Math" panose="02040503050406030204" pitchFamily="18" charset="0"/>
              </a:rPr>
              <a:t>was the best zone for scoring (Goal Efficiency) for BYU while the </a:t>
            </a:r>
            <a:r>
              <a:rPr lang="en-US" sz="2000" b="1" i="1" dirty="0">
                <a:latin typeface="Cambria Math" panose="02040503050406030204" pitchFamily="18" charset="0"/>
                <a:ea typeface="Cambria Math" panose="02040503050406030204" pitchFamily="18" charset="0"/>
              </a:rPr>
              <a:t>Outside 18 Right and Center Zones </a:t>
            </a:r>
            <a:r>
              <a:rPr lang="en-US" sz="2000" i="1" dirty="0">
                <a:latin typeface="Cambria Math" panose="02040503050406030204" pitchFamily="18" charset="0"/>
                <a:ea typeface="Cambria Math" panose="02040503050406030204" pitchFamily="18" charset="0"/>
              </a:rPr>
              <a:t>proved to be the lowest zones for both shot accuracy and goal scoring.</a:t>
            </a:r>
          </a:p>
          <a:p>
            <a:endParaRPr lang="en-US" sz="2000" dirty="0"/>
          </a:p>
        </p:txBody>
      </p:sp>
      <p:pic>
        <p:nvPicPr>
          <p:cNvPr id="5" name="Picture 4">
            <a:extLst>
              <a:ext uri="{FF2B5EF4-FFF2-40B4-BE49-F238E27FC236}">
                <a16:creationId xmlns:a16="http://schemas.microsoft.com/office/drawing/2014/main" id="{F20FD84C-1C20-4EA4-AFE9-9E0A6B47D4BF}"/>
              </a:ext>
            </a:extLst>
          </p:cNvPr>
          <p:cNvPicPr>
            <a:picLocks noChangeAspect="1"/>
          </p:cNvPicPr>
          <p:nvPr/>
        </p:nvPicPr>
        <p:blipFill rotWithShape="1">
          <a:blip r:embed="rId2"/>
          <a:srcRect l="22969" t="24249" r="23934" b="36344"/>
          <a:stretch/>
        </p:blipFill>
        <p:spPr>
          <a:xfrm>
            <a:off x="448734" y="2854596"/>
            <a:ext cx="8428566" cy="3782718"/>
          </a:xfrm>
          <a:prstGeom prst="rect">
            <a:avLst/>
          </a:prstGeom>
        </p:spPr>
      </p:pic>
    </p:spTree>
    <p:extLst>
      <p:ext uri="{BB962C8B-B14F-4D97-AF65-F5344CB8AC3E}">
        <p14:creationId xmlns:p14="http://schemas.microsoft.com/office/powerpoint/2010/main" val="2536936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DF9D-90C0-4D32-908F-EC793EBB4D72}"/>
              </a:ext>
            </a:extLst>
          </p:cNvPr>
          <p:cNvSpPr>
            <a:spLocks noGrp="1"/>
          </p:cNvSpPr>
          <p:nvPr>
            <p:ph type="title"/>
          </p:nvPr>
        </p:nvSpPr>
        <p:spPr>
          <a:xfrm>
            <a:off x="143933" y="98639"/>
            <a:ext cx="9409641" cy="1320800"/>
          </a:xfrm>
        </p:spPr>
        <p:txBody>
          <a:bodyPr/>
          <a:lstStyle/>
          <a:p>
            <a:r>
              <a:rPr lang="en-US" dirty="0"/>
              <a:t>Methods of Data Collection: Location of Play </a:t>
            </a:r>
          </a:p>
        </p:txBody>
      </p:sp>
      <p:sp>
        <p:nvSpPr>
          <p:cNvPr id="3" name="Content Placeholder 2">
            <a:extLst>
              <a:ext uri="{FF2B5EF4-FFF2-40B4-BE49-F238E27FC236}">
                <a16:creationId xmlns:a16="http://schemas.microsoft.com/office/drawing/2014/main" id="{F3E6271B-B1EE-4FD8-B50A-6639D915465C}"/>
              </a:ext>
            </a:extLst>
          </p:cNvPr>
          <p:cNvSpPr>
            <a:spLocks noGrp="1"/>
          </p:cNvSpPr>
          <p:nvPr>
            <p:ph idx="1"/>
          </p:nvPr>
        </p:nvSpPr>
        <p:spPr>
          <a:xfrm>
            <a:off x="466724" y="1281138"/>
            <a:ext cx="3219450" cy="5288274"/>
          </a:xfrm>
        </p:spPr>
        <p:txBody>
          <a:bodyPr>
            <a:normAutofit fontScale="92500"/>
          </a:bodyPr>
          <a:lstStyle/>
          <a:p>
            <a:pPr marL="0" indent="0">
              <a:buNone/>
            </a:pPr>
            <a:r>
              <a:rPr lang="en-US" sz="2100" dirty="0"/>
              <a:t>	</a:t>
            </a:r>
            <a:r>
              <a:rPr lang="en-US" sz="2100" dirty="0">
                <a:solidFill>
                  <a:schemeClr val="tx1"/>
                </a:solidFill>
              </a:rPr>
              <a:t>= Goal Kick</a:t>
            </a:r>
          </a:p>
          <a:p>
            <a:pPr marL="0" indent="0">
              <a:buNone/>
            </a:pPr>
            <a:endParaRPr lang="en-US" dirty="0">
              <a:solidFill>
                <a:schemeClr val="tx1"/>
              </a:solidFill>
            </a:endParaRPr>
          </a:p>
          <a:p>
            <a:pPr marL="0" indent="0">
              <a:buNone/>
            </a:pPr>
            <a:r>
              <a:rPr lang="en-US" dirty="0">
                <a:solidFill>
                  <a:schemeClr val="tx1"/>
                </a:solidFill>
              </a:rPr>
              <a:t>	</a:t>
            </a:r>
            <a:r>
              <a:rPr lang="en-US" sz="2100" dirty="0">
                <a:solidFill>
                  <a:schemeClr val="tx1"/>
                </a:solidFill>
              </a:rPr>
              <a:t>= Throw-In</a:t>
            </a:r>
          </a:p>
          <a:p>
            <a:pPr marL="0" indent="0">
              <a:buNone/>
            </a:pPr>
            <a:endParaRPr lang="en-US" dirty="0">
              <a:solidFill>
                <a:schemeClr val="tx1"/>
              </a:solidFill>
            </a:endParaRPr>
          </a:p>
          <a:p>
            <a:pPr marL="0" indent="0">
              <a:buNone/>
            </a:pPr>
            <a:r>
              <a:rPr lang="en-US" dirty="0">
                <a:solidFill>
                  <a:schemeClr val="tx1"/>
                </a:solidFill>
              </a:rPr>
              <a:t>	</a:t>
            </a:r>
            <a:r>
              <a:rPr lang="en-US" sz="2100" dirty="0">
                <a:solidFill>
                  <a:schemeClr val="tx1"/>
                </a:solidFill>
              </a:rPr>
              <a:t>= BYU is Fouled</a:t>
            </a:r>
          </a:p>
          <a:p>
            <a:pPr marL="0" indent="0">
              <a:buNone/>
            </a:pPr>
            <a:endParaRPr lang="en-US" dirty="0">
              <a:solidFill>
                <a:schemeClr val="tx1"/>
              </a:solidFill>
            </a:endParaRPr>
          </a:p>
          <a:p>
            <a:pPr marL="0" indent="0">
              <a:buNone/>
            </a:pPr>
            <a:r>
              <a:rPr lang="en-US" dirty="0">
                <a:solidFill>
                  <a:schemeClr val="tx1"/>
                </a:solidFill>
              </a:rPr>
              <a:t>	</a:t>
            </a:r>
            <a:r>
              <a:rPr lang="en-US" sz="2100" dirty="0">
                <a:solidFill>
                  <a:schemeClr val="tx1"/>
                </a:solidFill>
              </a:rPr>
              <a:t>= Start at Half/Corner</a:t>
            </a:r>
          </a:p>
          <a:p>
            <a:pPr marL="0" indent="0">
              <a:buNone/>
            </a:pPr>
            <a:endParaRPr lang="en-US" dirty="0">
              <a:solidFill>
                <a:schemeClr val="tx1"/>
              </a:solidFill>
            </a:endParaRPr>
          </a:p>
          <a:p>
            <a:pPr marL="0" indent="0">
              <a:buNone/>
            </a:pPr>
            <a:r>
              <a:rPr lang="en-US" dirty="0">
                <a:solidFill>
                  <a:schemeClr val="tx1"/>
                </a:solidFill>
              </a:rPr>
              <a:t>	</a:t>
            </a:r>
            <a:r>
              <a:rPr lang="en-US" sz="2100" dirty="0">
                <a:solidFill>
                  <a:schemeClr val="tx1"/>
                </a:solidFill>
              </a:rPr>
              <a:t>= Steal</a:t>
            </a:r>
          </a:p>
          <a:p>
            <a:pPr marL="0" indent="0">
              <a:buNone/>
            </a:pPr>
            <a:endParaRPr lang="en-US" dirty="0">
              <a:solidFill>
                <a:schemeClr val="tx1"/>
              </a:solidFill>
            </a:endParaRPr>
          </a:p>
          <a:p>
            <a:pPr marL="0" indent="0">
              <a:buNone/>
            </a:pPr>
            <a:r>
              <a:rPr lang="en-US" dirty="0">
                <a:solidFill>
                  <a:schemeClr val="tx1"/>
                </a:solidFill>
              </a:rPr>
              <a:t>	</a:t>
            </a:r>
            <a:r>
              <a:rPr lang="en-US" sz="2100" dirty="0">
                <a:solidFill>
                  <a:schemeClr val="tx1"/>
                </a:solidFill>
              </a:rPr>
              <a:t>= From Keeper</a:t>
            </a:r>
          </a:p>
          <a:p>
            <a:pPr marL="0" indent="0">
              <a:buNone/>
            </a:pPr>
            <a:endParaRPr lang="en-US" dirty="0">
              <a:solidFill>
                <a:schemeClr val="tx1"/>
              </a:solidFill>
            </a:endParaRPr>
          </a:p>
          <a:p>
            <a:pPr marL="0" indent="0">
              <a:buNone/>
            </a:pPr>
            <a:r>
              <a:rPr lang="en-US" dirty="0">
                <a:solidFill>
                  <a:schemeClr val="tx1"/>
                </a:solidFill>
              </a:rPr>
              <a:t>	</a:t>
            </a:r>
            <a:r>
              <a:rPr lang="en-US" sz="2100" dirty="0">
                <a:solidFill>
                  <a:schemeClr val="tx1"/>
                </a:solidFill>
              </a:rPr>
              <a:t>= Start to a Goal</a:t>
            </a:r>
          </a:p>
        </p:txBody>
      </p:sp>
      <p:pic>
        <p:nvPicPr>
          <p:cNvPr id="4" name="Picture 3">
            <a:extLst>
              <a:ext uri="{FF2B5EF4-FFF2-40B4-BE49-F238E27FC236}">
                <a16:creationId xmlns:a16="http://schemas.microsoft.com/office/drawing/2014/main" id="{788D273E-722B-44A3-85CF-6EF8C3993B5A}"/>
              </a:ext>
            </a:extLst>
          </p:cNvPr>
          <p:cNvPicPr>
            <a:picLocks noChangeAspect="1"/>
          </p:cNvPicPr>
          <p:nvPr/>
        </p:nvPicPr>
        <p:blipFill rotWithShape="1">
          <a:blip r:embed="rId2"/>
          <a:srcRect l="23933" t="25216" r="25477" b="5028"/>
          <a:stretch/>
        </p:blipFill>
        <p:spPr>
          <a:xfrm>
            <a:off x="3448049" y="733425"/>
            <a:ext cx="8169798" cy="6049112"/>
          </a:xfrm>
          <a:prstGeom prst="rect">
            <a:avLst/>
          </a:prstGeom>
        </p:spPr>
      </p:pic>
      <p:sp>
        <p:nvSpPr>
          <p:cNvPr id="5" name="Oval 4">
            <a:extLst>
              <a:ext uri="{FF2B5EF4-FFF2-40B4-BE49-F238E27FC236}">
                <a16:creationId xmlns:a16="http://schemas.microsoft.com/office/drawing/2014/main" id="{13AA0D9F-309D-4799-89E2-2A42BBC8454C}"/>
              </a:ext>
            </a:extLst>
          </p:cNvPr>
          <p:cNvSpPr/>
          <p:nvPr/>
        </p:nvSpPr>
        <p:spPr>
          <a:xfrm>
            <a:off x="542163" y="4514612"/>
            <a:ext cx="365760" cy="365760"/>
          </a:xfrm>
          <a:prstGeom prst="ellipse">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EE976952-6837-486C-B05D-D7B6E61103EA}"/>
              </a:ext>
            </a:extLst>
          </p:cNvPr>
          <p:cNvSpPr/>
          <p:nvPr/>
        </p:nvSpPr>
        <p:spPr>
          <a:xfrm>
            <a:off x="549402" y="5312969"/>
            <a:ext cx="365760" cy="365760"/>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CD919C5-D1B6-4403-B550-22F1F614FFC9}"/>
              </a:ext>
            </a:extLst>
          </p:cNvPr>
          <p:cNvSpPr/>
          <p:nvPr/>
        </p:nvSpPr>
        <p:spPr>
          <a:xfrm>
            <a:off x="549402" y="3716255"/>
            <a:ext cx="365760" cy="365760"/>
          </a:xfrm>
          <a:prstGeom prst="ellipse">
            <a:avLst/>
          </a:prstGeom>
          <a:solidFill>
            <a:srgbClr val="97D753"/>
          </a:solidFill>
          <a:ln>
            <a:solidFill>
              <a:srgbClr val="97D7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B6B413F-6801-48DC-9130-87C746752018}"/>
              </a:ext>
            </a:extLst>
          </p:cNvPr>
          <p:cNvSpPr/>
          <p:nvPr/>
        </p:nvSpPr>
        <p:spPr>
          <a:xfrm>
            <a:off x="549402" y="2903496"/>
            <a:ext cx="365760" cy="365760"/>
          </a:xfrm>
          <a:prstGeom prst="ellipse">
            <a:avLst/>
          </a:prstGeom>
          <a:solidFill>
            <a:srgbClr val="FFF901"/>
          </a:solidFill>
          <a:ln>
            <a:solidFill>
              <a:srgbClr val="FFF90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707B2DF-3FEE-44B9-AEA9-CBA07454BCCD}"/>
              </a:ext>
            </a:extLst>
          </p:cNvPr>
          <p:cNvSpPr/>
          <p:nvPr/>
        </p:nvSpPr>
        <p:spPr>
          <a:xfrm>
            <a:off x="549402" y="2092482"/>
            <a:ext cx="365760" cy="365760"/>
          </a:xfrm>
          <a:prstGeom prst="ellipse">
            <a:avLst/>
          </a:prstGeom>
          <a:solidFill>
            <a:srgbClr val="EE7C30"/>
          </a:solidFill>
          <a:ln>
            <a:solidFill>
              <a:srgbClr val="EE7C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AD0713F-59E4-419B-A3C8-882618F3FE1C}"/>
              </a:ext>
            </a:extLst>
          </p:cNvPr>
          <p:cNvSpPr/>
          <p:nvPr/>
        </p:nvSpPr>
        <p:spPr>
          <a:xfrm>
            <a:off x="549402" y="1288126"/>
            <a:ext cx="365760" cy="36576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Summing Junction 10">
            <a:extLst>
              <a:ext uri="{FF2B5EF4-FFF2-40B4-BE49-F238E27FC236}">
                <a16:creationId xmlns:a16="http://schemas.microsoft.com/office/drawing/2014/main" id="{945574F9-3776-40F4-81BC-969E58A17846}"/>
              </a:ext>
            </a:extLst>
          </p:cNvPr>
          <p:cNvSpPr/>
          <p:nvPr/>
        </p:nvSpPr>
        <p:spPr>
          <a:xfrm>
            <a:off x="542163" y="6125728"/>
            <a:ext cx="365760" cy="365760"/>
          </a:xfrm>
          <a:prstGeom prst="flowChartSummingJunction">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19388E9-6D73-4B58-B619-325E43E0E1CC}"/>
              </a:ext>
            </a:extLst>
          </p:cNvPr>
          <p:cNvSpPr txBox="1"/>
          <p:nvPr/>
        </p:nvSpPr>
        <p:spPr>
          <a:xfrm rot="16200000">
            <a:off x="11344374" y="3805065"/>
            <a:ext cx="9657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GOALIE</a:t>
            </a:r>
          </a:p>
        </p:txBody>
      </p:sp>
      <p:sp>
        <p:nvSpPr>
          <p:cNvPr id="12" name="TextBox 11">
            <a:extLst>
              <a:ext uri="{FF2B5EF4-FFF2-40B4-BE49-F238E27FC236}">
                <a16:creationId xmlns:a16="http://schemas.microsoft.com/office/drawing/2014/main" id="{7CE588C6-81A8-4E1F-8490-BBE87EB982EE}"/>
              </a:ext>
            </a:extLst>
          </p:cNvPr>
          <p:cNvSpPr txBox="1"/>
          <p:nvPr/>
        </p:nvSpPr>
        <p:spPr>
          <a:xfrm>
            <a:off x="9617515" y="364093"/>
            <a:ext cx="2468946" cy="369332"/>
          </a:xfrm>
          <a:prstGeom prst="rect">
            <a:avLst/>
          </a:prstGeom>
          <a:noFill/>
        </p:spPr>
        <p:txBody>
          <a:bodyPr wrap="none" rtlCol="0">
            <a:spAutoFit/>
          </a:bodyPr>
          <a:lstStyle/>
          <a:p>
            <a:r>
              <a:rPr lang="en-US" dirty="0"/>
              <a:t>BYU vs Utah (2</a:t>
            </a:r>
            <a:r>
              <a:rPr lang="en-US" baseline="30000" dirty="0"/>
              <a:t>nd</a:t>
            </a:r>
            <a:r>
              <a:rPr lang="en-US" dirty="0"/>
              <a:t> Half)</a:t>
            </a:r>
          </a:p>
        </p:txBody>
      </p:sp>
    </p:spTree>
    <p:extLst>
      <p:ext uri="{BB962C8B-B14F-4D97-AF65-F5344CB8AC3E}">
        <p14:creationId xmlns:p14="http://schemas.microsoft.com/office/powerpoint/2010/main" val="790799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63EA1-1186-402C-9865-B0450BE53DBF}"/>
              </a:ext>
            </a:extLst>
          </p:cNvPr>
          <p:cNvSpPr>
            <a:spLocks noGrp="1"/>
          </p:cNvSpPr>
          <p:nvPr>
            <p:ph type="title"/>
          </p:nvPr>
        </p:nvSpPr>
        <p:spPr/>
        <p:txBody>
          <a:bodyPr/>
          <a:lstStyle/>
          <a:p>
            <a:r>
              <a:rPr lang="en-US" dirty="0"/>
              <a:t>Location of Play Summary Statistics</a:t>
            </a:r>
          </a:p>
        </p:txBody>
      </p:sp>
      <p:sp>
        <p:nvSpPr>
          <p:cNvPr id="3" name="Content Placeholder 2">
            <a:extLst>
              <a:ext uri="{FF2B5EF4-FFF2-40B4-BE49-F238E27FC236}">
                <a16:creationId xmlns:a16="http://schemas.microsoft.com/office/drawing/2014/main" id="{5F155D7B-D83D-49AC-9F36-CD0D00A58185}"/>
              </a:ext>
            </a:extLst>
          </p:cNvPr>
          <p:cNvSpPr>
            <a:spLocks noGrp="1"/>
          </p:cNvSpPr>
          <p:nvPr>
            <p:ph idx="1"/>
          </p:nvPr>
        </p:nvSpPr>
        <p:spPr>
          <a:xfrm>
            <a:off x="677334" y="1488613"/>
            <a:ext cx="8596668" cy="4759787"/>
          </a:xfrm>
        </p:spPr>
        <p:txBody>
          <a:bodyPr>
            <a:normAutofit/>
          </a:bodyPr>
          <a:lstStyle/>
          <a:p>
            <a:r>
              <a:rPr lang="en-US" sz="2400" i="1" dirty="0">
                <a:solidFill>
                  <a:schemeClr val="tx1"/>
                </a:solidFill>
              </a:rPr>
              <a:t>Total Number of Starts of Possession = 996</a:t>
            </a:r>
          </a:p>
          <a:p>
            <a:pPr lvl="1"/>
            <a:r>
              <a:rPr lang="en-US" sz="2200" b="1" dirty="0">
                <a:solidFill>
                  <a:schemeClr val="tx1"/>
                </a:solidFill>
              </a:rPr>
              <a:t>Steals = 743 </a:t>
            </a:r>
            <a:r>
              <a:rPr lang="en-US" sz="2200" b="1" i="1" dirty="0">
                <a:solidFill>
                  <a:schemeClr val="tx1"/>
                </a:solidFill>
              </a:rPr>
              <a:t>(75%) </a:t>
            </a:r>
          </a:p>
          <a:p>
            <a:pPr lvl="1"/>
            <a:r>
              <a:rPr lang="en-US" sz="2200" dirty="0">
                <a:solidFill>
                  <a:schemeClr val="tx1"/>
                </a:solidFill>
              </a:rPr>
              <a:t>Throw-Ins = 118 </a:t>
            </a:r>
            <a:r>
              <a:rPr lang="en-US" sz="2200" i="1" dirty="0">
                <a:solidFill>
                  <a:schemeClr val="tx1"/>
                </a:solidFill>
              </a:rPr>
              <a:t>(12%)</a:t>
            </a:r>
          </a:p>
          <a:p>
            <a:pPr lvl="1"/>
            <a:r>
              <a:rPr lang="en-US" sz="2200" dirty="0">
                <a:solidFill>
                  <a:schemeClr val="tx1"/>
                </a:solidFill>
              </a:rPr>
              <a:t>BYU is Fouled = 63 </a:t>
            </a:r>
            <a:r>
              <a:rPr lang="en-US" sz="2200" i="1" dirty="0">
                <a:solidFill>
                  <a:schemeClr val="tx1"/>
                </a:solidFill>
              </a:rPr>
              <a:t>(6%)</a:t>
            </a:r>
          </a:p>
          <a:p>
            <a:pPr lvl="1"/>
            <a:r>
              <a:rPr lang="en-US" sz="2200" dirty="0">
                <a:solidFill>
                  <a:schemeClr val="tx1"/>
                </a:solidFill>
              </a:rPr>
              <a:t>Goal Kicks = 32 </a:t>
            </a:r>
            <a:r>
              <a:rPr lang="en-US" sz="2200" i="1" dirty="0">
                <a:solidFill>
                  <a:schemeClr val="tx1"/>
                </a:solidFill>
              </a:rPr>
              <a:t>(3%)</a:t>
            </a:r>
          </a:p>
          <a:p>
            <a:pPr lvl="1"/>
            <a:r>
              <a:rPr lang="en-US" sz="2200" dirty="0">
                <a:solidFill>
                  <a:schemeClr val="tx1"/>
                </a:solidFill>
              </a:rPr>
              <a:t>From Keeper = 30 </a:t>
            </a:r>
            <a:r>
              <a:rPr lang="en-US" sz="2200" i="1" dirty="0">
                <a:solidFill>
                  <a:schemeClr val="tx1"/>
                </a:solidFill>
              </a:rPr>
              <a:t>(3%)</a:t>
            </a:r>
          </a:p>
          <a:p>
            <a:pPr lvl="1"/>
            <a:r>
              <a:rPr lang="en-US" sz="2200" dirty="0">
                <a:solidFill>
                  <a:schemeClr val="tx1"/>
                </a:solidFill>
              </a:rPr>
              <a:t>Start at Half/Corner = 10 </a:t>
            </a:r>
            <a:r>
              <a:rPr lang="en-US" sz="2200" i="1" dirty="0">
                <a:solidFill>
                  <a:schemeClr val="tx1"/>
                </a:solidFill>
              </a:rPr>
              <a:t>(1%)</a:t>
            </a:r>
          </a:p>
          <a:p>
            <a:endParaRPr lang="en-US" sz="2400" i="1" dirty="0">
              <a:solidFill>
                <a:schemeClr val="tx1"/>
              </a:solidFill>
            </a:endParaRPr>
          </a:p>
          <a:p>
            <a:r>
              <a:rPr lang="en-US" sz="2800" dirty="0">
                <a:solidFill>
                  <a:schemeClr val="tx1"/>
                </a:solidFill>
              </a:rPr>
              <a:t>Overall, a majority of BYU’s possessions start as </a:t>
            </a:r>
            <a:r>
              <a:rPr lang="en-US" sz="2400" b="1" dirty="0">
                <a:solidFill>
                  <a:schemeClr val="tx1"/>
                </a:solidFill>
              </a:rPr>
              <a:t>STEALS</a:t>
            </a:r>
            <a:endParaRPr lang="en-US" sz="2800" b="1" dirty="0">
              <a:solidFill>
                <a:schemeClr val="tx1"/>
              </a:solidFill>
            </a:endParaRPr>
          </a:p>
        </p:txBody>
      </p:sp>
    </p:spTree>
    <p:extLst>
      <p:ext uri="{BB962C8B-B14F-4D97-AF65-F5344CB8AC3E}">
        <p14:creationId xmlns:p14="http://schemas.microsoft.com/office/powerpoint/2010/main" val="267232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5B7C3-5930-45D8-A490-A5270113F93E}"/>
              </a:ext>
            </a:extLst>
          </p:cNvPr>
          <p:cNvSpPr>
            <a:spLocks noGrp="1"/>
          </p:cNvSpPr>
          <p:nvPr>
            <p:ph type="title"/>
          </p:nvPr>
        </p:nvSpPr>
        <p:spPr/>
        <p:txBody>
          <a:bodyPr/>
          <a:lstStyle/>
          <a:p>
            <a:r>
              <a:rPr lang="en-US" dirty="0"/>
              <a:t>Most Effective Play Type</a:t>
            </a:r>
          </a:p>
        </p:txBody>
      </p:sp>
      <p:sp>
        <p:nvSpPr>
          <p:cNvPr id="3" name="Content Placeholder 2">
            <a:extLst>
              <a:ext uri="{FF2B5EF4-FFF2-40B4-BE49-F238E27FC236}">
                <a16:creationId xmlns:a16="http://schemas.microsoft.com/office/drawing/2014/main" id="{18DB34B1-8B3F-40ED-82A3-53E3FA5BE295}"/>
              </a:ext>
            </a:extLst>
          </p:cNvPr>
          <p:cNvSpPr>
            <a:spLocks noGrp="1"/>
          </p:cNvSpPr>
          <p:nvPr>
            <p:ph idx="1"/>
          </p:nvPr>
        </p:nvSpPr>
        <p:spPr>
          <a:xfrm>
            <a:off x="677333" y="1488613"/>
            <a:ext cx="9019117" cy="4883612"/>
          </a:xfrm>
        </p:spPr>
        <p:txBody>
          <a:bodyPr>
            <a:normAutofit fontScale="92500"/>
          </a:bodyPr>
          <a:lstStyle/>
          <a:p>
            <a:r>
              <a:rPr lang="en-US" sz="2000" dirty="0">
                <a:solidFill>
                  <a:schemeClr val="tx1"/>
                </a:solidFill>
              </a:rPr>
              <a:t>BYU had 46 starts of possessions (out of 996) that lead to goals. Here is the breakdown of what </a:t>
            </a:r>
            <a:r>
              <a:rPr lang="en-US" sz="2000" i="1" dirty="0">
                <a:solidFill>
                  <a:schemeClr val="tx1"/>
                </a:solidFill>
              </a:rPr>
              <a:t>type of possession </a:t>
            </a:r>
            <a:r>
              <a:rPr lang="en-US" sz="2000" dirty="0">
                <a:solidFill>
                  <a:schemeClr val="tx1"/>
                </a:solidFill>
              </a:rPr>
              <a:t>led to those goals:</a:t>
            </a:r>
          </a:p>
          <a:p>
            <a:pPr lvl="1"/>
            <a:r>
              <a:rPr lang="en-US" sz="2000" dirty="0">
                <a:solidFill>
                  <a:srgbClr val="00B050"/>
                </a:solidFill>
              </a:rPr>
              <a:t>Steals = 28 goals </a:t>
            </a:r>
            <a:r>
              <a:rPr lang="en-US" sz="2000" i="1" dirty="0">
                <a:solidFill>
                  <a:srgbClr val="00B050"/>
                </a:solidFill>
              </a:rPr>
              <a:t>(60.87%)</a:t>
            </a:r>
          </a:p>
          <a:p>
            <a:pPr lvl="1"/>
            <a:r>
              <a:rPr lang="en-US" sz="2000" dirty="0">
                <a:solidFill>
                  <a:schemeClr val="tx1"/>
                </a:solidFill>
              </a:rPr>
              <a:t>Fouls = 8 goals </a:t>
            </a:r>
            <a:r>
              <a:rPr lang="en-US" sz="2000" i="1" dirty="0">
                <a:solidFill>
                  <a:schemeClr val="tx1"/>
                </a:solidFill>
              </a:rPr>
              <a:t>(17.39%)</a:t>
            </a:r>
          </a:p>
          <a:p>
            <a:pPr lvl="1"/>
            <a:r>
              <a:rPr lang="en-US" sz="2000" dirty="0">
                <a:solidFill>
                  <a:schemeClr val="tx1"/>
                </a:solidFill>
              </a:rPr>
              <a:t>Throw-Ins = 5 goals </a:t>
            </a:r>
            <a:r>
              <a:rPr lang="en-US" sz="2000" i="1" dirty="0">
                <a:solidFill>
                  <a:schemeClr val="tx1"/>
                </a:solidFill>
              </a:rPr>
              <a:t>(10.87%)</a:t>
            </a:r>
          </a:p>
          <a:p>
            <a:pPr lvl="1"/>
            <a:r>
              <a:rPr lang="en-US" sz="2000" dirty="0">
                <a:solidFill>
                  <a:schemeClr val="tx1"/>
                </a:solidFill>
              </a:rPr>
              <a:t>Corners = 3 goals </a:t>
            </a:r>
            <a:r>
              <a:rPr lang="en-US" sz="2000" i="1" dirty="0">
                <a:solidFill>
                  <a:schemeClr val="tx1"/>
                </a:solidFill>
              </a:rPr>
              <a:t>(6.52%)</a:t>
            </a:r>
          </a:p>
          <a:p>
            <a:pPr lvl="1"/>
            <a:r>
              <a:rPr lang="en-US" sz="2000" dirty="0">
                <a:solidFill>
                  <a:schemeClr val="tx1"/>
                </a:solidFill>
              </a:rPr>
              <a:t>Starts at Half = 1 goal </a:t>
            </a:r>
            <a:r>
              <a:rPr lang="en-US" sz="2000" i="1" dirty="0">
                <a:solidFill>
                  <a:schemeClr val="tx1"/>
                </a:solidFill>
              </a:rPr>
              <a:t>(2.17%)</a:t>
            </a:r>
          </a:p>
          <a:p>
            <a:pPr lvl="1"/>
            <a:r>
              <a:rPr lang="en-US" sz="2000" dirty="0">
                <a:solidFill>
                  <a:schemeClr val="tx1"/>
                </a:solidFill>
              </a:rPr>
              <a:t>From Keeper = 1 goal </a:t>
            </a:r>
            <a:r>
              <a:rPr lang="en-US" sz="2000" i="1" dirty="0">
                <a:solidFill>
                  <a:schemeClr val="tx1"/>
                </a:solidFill>
              </a:rPr>
              <a:t>(2.17%)</a:t>
            </a:r>
          </a:p>
          <a:p>
            <a:pPr lvl="1"/>
            <a:r>
              <a:rPr lang="en-US" sz="2000" dirty="0">
                <a:solidFill>
                  <a:srgbClr val="FF0000"/>
                </a:solidFill>
              </a:rPr>
              <a:t>Goal Kicks = 0 goals </a:t>
            </a:r>
            <a:r>
              <a:rPr lang="en-US" sz="2000" i="1" dirty="0">
                <a:solidFill>
                  <a:srgbClr val="FF0000"/>
                </a:solidFill>
              </a:rPr>
              <a:t>(0%)</a:t>
            </a:r>
          </a:p>
          <a:p>
            <a:endParaRPr lang="en-US" sz="2000" dirty="0"/>
          </a:p>
          <a:p>
            <a:r>
              <a:rPr lang="en-US" sz="2000" dirty="0">
                <a:solidFill>
                  <a:schemeClr val="tx1"/>
                </a:solidFill>
              </a:rPr>
              <a:t>W</a:t>
            </a:r>
            <a:r>
              <a:rPr lang="en-US" sz="2400" dirty="0">
                <a:solidFill>
                  <a:schemeClr val="tx1"/>
                </a:solidFill>
              </a:rPr>
              <a:t>ith this breakdown, it is easy to see that BYU is most effective creating goals when they start their possession with a </a:t>
            </a:r>
            <a:r>
              <a:rPr lang="en-US" sz="2400" b="1" dirty="0">
                <a:solidFill>
                  <a:schemeClr val="tx1"/>
                </a:solidFill>
              </a:rPr>
              <a:t>STEAL</a:t>
            </a:r>
            <a:r>
              <a:rPr lang="en-US" sz="2400" dirty="0">
                <a:solidFill>
                  <a:schemeClr val="tx1"/>
                </a:solidFill>
              </a:rPr>
              <a:t>.</a:t>
            </a:r>
          </a:p>
        </p:txBody>
      </p:sp>
    </p:spTree>
    <p:extLst>
      <p:ext uri="{BB962C8B-B14F-4D97-AF65-F5344CB8AC3E}">
        <p14:creationId xmlns:p14="http://schemas.microsoft.com/office/powerpoint/2010/main" val="487404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9C5B8-B817-4724-8817-4770EA9850D7}"/>
              </a:ext>
            </a:extLst>
          </p:cNvPr>
          <p:cNvSpPr>
            <a:spLocks noGrp="1"/>
          </p:cNvSpPr>
          <p:nvPr>
            <p:ph type="title"/>
          </p:nvPr>
        </p:nvSpPr>
        <p:spPr/>
        <p:txBody>
          <a:bodyPr/>
          <a:lstStyle/>
          <a:p>
            <a:r>
              <a:rPr lang="en-US" dirty="0"/>
              <a:t>Location of Play Breakdown by Thirds</a:t>
            </a:r>
          </a:p>
        </p:txBody>
      </p:sp>
      <p:sp>
        <p:nvSpPr>
          <p:cNvPr id="3" name="Content Placeholder 2">
            <a:extLst>
              <a:ext uri="{FF2B5EF4-FFF2-40B4-BE49-F238E27FC236}">
                <a16:creationId xmlns:a16="http://schemas.microsoft.com/office/drawing/2014/main" id="{EB8D397C-7E2E-4391-8BC5-0EBC3E8CDB22}"/>
              </a:ext>
            </a:extLst>
          </p:cNvPr>
          <p:cNvSpPr>
            <a:spLocks noGrp="1"/>
          </p:cNvSpPr>
          <p:nvPr>
            <p:ph idx="1"/>
          </p:nvPr>
        </p:nvSpPr>
        <p:spPr>
          <a:xfrm>
            <a:off x="677334" y="1488612"/>
            <a:ext cx="3208866" cy="4988387"/>
          </a:xfrm>
        </p:spPr>
        <p:txBody>
          <a:bodyPr>
            <a:noAutofit/>
          </a:bodyPr>
          <a:lstStyle/>
          <a:p>
            <a:r>
              <a:rPr lang="en-US" sz="2000" dirty="0">
                <a:solidFill>
                  <a:schemeClr val="tx1"/>
                </a:solidFill>
              </a:rPr>
              <a:t>BYU got a majority of their </a:t>
            </a:r>
            <a:r>
              <a:rPr lang="en-US" sz="2000" dirty="0">
                <a:solidFill>
                  <a:srgbClr val="0070C0"/>
                </a:solidFill>
              </a:rPr>
              <a:t>STEALS</a:t>
            </a:r>
            <a:r>
              <a:rPr lang="en-US" sz="2000" dirty="0"/>
              <a:t> </a:t>
            </a:r>
            <a:r>
              <a:rPr lang="en-US" sz="2000" dirty="0">
                <a:solidFill>
                  <a:schemeClr val="tx1"/>
                </a:solidFill>
              </a:rPr>
              <a:t>and</a:t>
            </a:r>
            <a:r>
              <a:rPr lang="en-US" sz="2000" dirty="0">
                <a:solidFill>
                  <a:srgbClr val="FFFF00"/>
                </a:solidFill>
              </a:rPr>
              <a:t> FOULS </a:t>
            </a:r>
            <a:r>
              <a:rPr lang="en-US" sz="2000" dirty="0">
                <a:solidFill>
                  <a:schemeClr val="tx1"/>
                </a:solidFill>
              </a:rPr>
              <a:t>in the </a:t>
            </a:r>
            <a:r>
              <a:rPr lang="en-US" sz="2000" b="1" dirty="0">
                <a:solidFill>
                  <a:schemeClr val="tx1"/>
                </a:solidFill>
              </a:rPr>
              <a:t>Middle 3</a:t>
            </a:r>
            <a:r>
              <a:rPr lang="en-US" sz="2000" b="1" baseline="30000" dirty="0">
                <a:solidFill>
                  <a:schemeClr val="tx1"/>
                </a:solidFill>
              </a:rPr>
              <a:t>rd</a:t>
            </a:r>
            <a:endParaRPr lang="en-US" sz="2000" dirty="0">
              <a:solidFill>
                <a:schemeClr val="tx1"/>
              </a:solidFill>
            </a:endParaRPr>
          </a:p>
          <a:p>
            <a:r>
              <a:rPr lang="en-US" sz="2000" dirty="0">
                <a:solidFill>
                  <a:schemeClr val="tx1"/>
                </a:solidFill>
              </a:rPr>
              <a:t>BYU got a majority of their </a:t>
            </a:r>
            <a:r>
              <a:rPr lang="en-US" sz="2000" dirty="0">
                <a:solidFill>
                  <a:srgbClr val="EE7C30"/>
                </a:solidFill>
              </a:rPr>
              <a:t>THROW-INS</a:t>
            </a:r>
            <a:r>
              <a:rPr lang="en-US" sz="2000" dirty="0"/>
              <a:t> </a:t>
            </a:r>
            <a:r>
              <a:rPr lang="en-US" sz="2000" dirty="0">
                <a:solidFill>
                  <a:schemeClr val="tx1"/>
                </a:solidFill>
              </a:rPr>
              <a:t>from the </a:t>
            </a:r>
            <a:r>
              <a:rPr lang="en-US" sz="2000" b="1" dirty="0">
                <a:solidFill>
                  <a:schemeClr val="tx1"/>
                </a:solidFill>
              </a:rPr>
              <a:t>Attacking 3</a:t>
            </a:r>
            <a:r>
              <a:rPr lang="en-US" sz="2000" b="1" baseline="30000" dirty="0">
                <a:solidFill>
                  <a:schemeClr val="tx1"/>
                </a:solidFill>
              </a:rPr>
              <a:t>rd</a:t>
            </a:r>
          </a:p>
          <a:p>
            <a:r>
              <a:rPr lang="en-US" sz="2000" dirty="0">
                <a:solidFill>
                  <a:schemeClr val="tx1"/>
                </a:solidFill>
              </a:rPr>
              <a:t>While BYU may have gotten a majority of their possessions from the </a:t>
            </a:r>
            <a:r>
              <a:rPr lang="en-US" sz="2000" b="1" dirty="0">
                <a:solidFill>
                  <a:schemeClr val="tx1"/>
                </a:solidFill>
              </a:rPr>
              <a:t>Middle 3</a:t>
            </a:r>
            <a:r>
              <a:rPr lang="en-US" sz="2000" b="1" baseline="30000" dirty="0">
                <a:solidFill>
                  <a:schemeClr val="tx1"/>
                </a:solidFill>
              </a:rPr>
              <a:t>rd</a:t>
            </a:r>
            <a:r>
              <a:rPr lang="en-US" sz="2000" dirty="0">
                <a:solidFill>
                  <a:schemeClr val="tx1"/>
                </a:solidFill>
              </a:rPr>
              <a:t>, a majority of their possessions that led to goals came from the </a:t>
            </a:r>
            <a:r>
              <a:rPr lang="en-US" sz="2000" b="1" dirty="0">
                <a:solidFill>
                  <a:schemeClr val="tx1"/>
                </a:solidFill>
              </a:rPr>
              <a:t>Attacking 3</a:t>
            </a:r>
            <a:r>
              <a:rPr lang="en-US" sz="2000" b="1" baseline="30000" dirty="0">
                <a:solidFill>
                  <a:schemeClr val="tx1"/>
                </a:solidFill>
              </a:rPr>
              <a:t>rd</a:t>
            </a:r>
            <a:endParaRPr lang="en-US" sz="2000" b="1" dirty="0">
              <a:solidFill>
                <a:schemeClr val="tx1"/>
              </a:solidFill>
            </a:endParaRPr>
          </a:p>
        </p:txBody>
      </p:sp>
      <p:pic>
        <p:nvPicPr>
          <p:cNvPr id="4" name="Picture 3">
            <a:extLst>
              <a:ext uri="{FF2B5EF4-FFF2-40B4-BE49-F238E27FC236}">
                <a16:creationId xmlns:a16="http://schemas.microsoft.com/office/drawing/2014/main" id="{37F6D3BF-4FFC-4C78-855F-F0284F2F39D8}"/>
              </a:ext>
            </a:extLst>
          </p:cNvPr>
          <p:cNvPicPr>
            <a:picLocks noChangeAspect="1"/>
          </p:cNvPicPr>
          <p:nvPr/>
        </p:nvPicPr>
        <p:blipFill rotWithShape="1">
          <a:blip r:embed="rId2"/>
          <a:srcRect l="23934" t="23812" r="25469" b="6935"/>
          <a:stretch/>
        </p:blipFill>
        <p:spPr>
          <a:xfrm>
            <a:off x="3886199" y="1340095"/>
            <a:ext cx="7191375" cy="5285420"/>
          </a:xfrm>
          <a:prstGeom prst="rect">
            <a:avLst/>
          </a:prstGeom>
        </p:spPr>
      </p:pic>
      <p:sp>
        <p:nvSpPr>
          <p:cNvPr id="5" name="TextBox 4">
            <a:extLst>
              <a:ext uri="{FF2B5EF4-FFF2-40B4-BE49-F238E27FC236}">
                <a16:creationId xmlns:a16="http://schemas.microsoft.com/office/drawing/2014/main" id="{F6AAE4E0-9054-4916-A856-D78F1026A19B}"/>
              </a:ext>
            </a:extLst>
          </p:cNvPr>
          <p:cNvSpPr txBox="1"/>
          <p:nvPr/>
        </p:nvSpPr>
        <p:spPr>
          <a:xfrm rot="16200000">
            <a:off x="10794003" y="3798138"/>
            <a:ext cx="9364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GOALIE</a:t>
            </a:r>
          </a:p>
        </p:txBody>
      </p:sp>
    </p:spTree>
    <p:extLst>
      <p:ext uri="{BB962C8B-B14F-4D97-AF65-F5344CB8AC3E}">
        <p14:creationId xmlns:p14="http://schemas.microsoft.com/office/powerpoint/2010/main" val="3583260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275D7-CCA7-47E1-A357-0F7B4BE82919}"/>
              </a:ext>
            </a:extLst>
          </p:cNvPr>
          <p:cNvSpPr>
            <a:spLocks noGrp="1"/>
          </p:cNvSpPr>
          <p:nvPr>
            <p:ph type="title"/>
          </p:nvPr>
        </p:nvSpPr>
        <p:spPr/>
        <p:txBody>
          <a:bodyPr/>
          <a:lstStyle/>
          <a:p>
            <a:r>
              <a:rPr lang="en-US" dirty="0"/>
              <a:t>Pitch Zone Efficiency</a:t>
            </a:r>
          </a:p>
        </p:txBody>
      </p:sp>
      <p:sp>
        <p:nvSpPr>
          <p:cNvPr id="3" name="Content Placeholder 2">
            <a:extLst>
              <a:ext uri="{FF2B5EF4-FFF2-40B4-BE49-F238E27FC236}">
                <a16:creationId xmlns:a16="http://schemas.microsoft.com/office/drawing/2014/main" id="{63DBCE35-FF19-485A-AD65-C9D5D1DD9769}"/>
              </a:ext>
            </a:extLst>
          </p:cNvPr>
          <p:cNvSpPr>
            <a:spLocks noGrp="1"/>
          </p:cNvSpPr>
          <p:nvPr>
            <p:ph idx="1"/>
          </p:nvPr>
        </p:nvSpPr>
        <p:spPr>
          <a:xfrm>
            <a:off x="677334" y="1362075"/>
            <a:ext cx="3285066" cy="5229416"/>
          </a:xfrm>
        </p:spPr>
        <p:txBody>
          <a:bodyPr>
            <a:normAutofit/>
          </a:bodyPr>
          <a:lstStyle/>
          <a:p>
            <a:r>
              <a:rPr lang="en-US" sz="2000" dirty="0">
                <a:solidFill>
                  <a:schemeClr val="tx1"/>
                </a:solidFill>
              </a:rPr>
              <a:t>The zone where BYU started the highest proportion of their possessions was the </a:t>
            </a:r>
            <a:r>
              <a:rPr lang="en-US" sz="2000" b="1" dirty="0">
                <a:solidFill>
                  <a:schemeClr val="tx1"/>
                </a:solidFill>
              </a:rPr>
              <a:t>Middle 3</a:t>
            </a:r>
            <a:r>
              <a:rPr lang="en-US" sz="2000" b="1" baseline="30000" dirty="0">
                <a:solidFill>
                  <a:schemeClr val="tx1"/>
                </a:solidFill>
              </a:rPr>
              <a:t>rd</a:t>
            </a:r>
            <a:r>
              <a:rPr lang="en-US" sz="2000" b="1" dirty="0">
                <a:solidFill>
                  <a:schemeClr val="tx1"/>
                </a:solidFill>
              </a:rPr>
              <a:t> Middle</a:t>
            </a:r>
            <a:r>
              <a:rPr lang="en-US" sz="2000" dirty="0">
                <a:solidFill>
                  <a:schemeClr val="tx1"/>
                </a:solidFill>
              </a:rPr>
              <a:t>, where BYU started </a:t>
            </a:r>
            <a:r>
              <a:rPr lang="en-US" sz="2000" b="1" i="1" dirty="0">
                <a:solidFill>
                  <a:schemeClr val="tx1"/>
                </a:solidFill>
              </a:rPr>
              <a:t>19.38% </a:t>
            </a:r>
            <a:r>
              <a:rPr lang="en-US" sz="2000" dirty="0">
                <a:solidFill>
                  <a:schemeClr val="tx1"/>
                </a:solidFill>
              </a:rPr>
              <a:t>of their possessions.</a:t>
            </a:r>
          </a:p>
          <a:p>
            <a:r>
              <a:rPr lang="en-US" sz="2000" dirty="0">
                <a:solidFill>
                  <a:schemeClr val="tx1"/>
                </a:solidFill>
              </a:rPr>
              <a:t>The zone where BYU started the lowest proportion of their possessions was the </a:t>
            </a:r>
            <a:r>
              <a:rPr lang="en-US" sz="2000" b="1" dirty="0">
                <a:solidFill>
                  <a:schemeClr val="tx1"/>
                </a:solidFill>
              </a:rPr>
              <a:t>Defensive 3</a:t>
            </a:r>
            <a:r>
              <a:rPr lang="en-US" sz="2000" b="1" baseline="30000" dirty="0">
                <a:solidFill>
                  <a:schemeClr val="tx1"/>
                </a:solidFill>
              </a:rPr>
              <a:t>rd</a:t>
            </a:r>
            <a:r>
              <a:rPr lang="en-US" sz="2000" b="1" dirty="0">
                <a:solidFill>
                  <a:schemeClr val="tx1"/>
                </a:solidFill>
              </a:rPr>
              <a:t> Right</a:t>
            </a:r>
            <a:r>
              <a:rPr lang="en-US" sz="2000" dirty="0">
                <a:solidFill>
                  <a:schemeClr val="tx1"/>
                </a:solidFill>
              </a:rPr>
              <a:t>, where BYU started only </a:t>
            </a:r>
            <a:r>
              <a:rPr lang="en-US" sz="2000" b="1" i="1" dirty="0">
                <a:solidFill>
                  <a:schemeClr val="tx1"/>
                </a:solidFill>
              </a:rPr>
              <a:t>7.23%</a:t>
            </a:r>
            <a:r>
              <a:rPr lang="en-US" sz="2000" dirty="0">
                <a:solidFill>
                  <a:schemeClr val="tx1"/>
                </a:solidFill>
              </a:rPr>
              <a:t> of their possessions.</a:t>
            </a:r>
          </a:p>
          <a:p>
            <a:pPr marL="0" indent="0">
              <a:buNone/>
            </a:pPr>
            <a:endParaRPr lang="en-US" b="1" dirty="0"/>
          </a:p>
        </p:txBody>
      </p:sp>
      <p:pic>
        <p:nvPicPr>
          <p:cNvPr id="4" name="Picture 3">
            <a:extLst>
              <a:ext uri="{FF2B5EF4-FFF2-40B4-BE49-F238E27FC236}">
                <a16:creationId xmlns:a16="http://schemas.microsoft.com/office/drawing/2014/main" id="{0AEE2AC5-2D2A-4CFB-8226-94C0B4991778}"/>
              </a:ext>
            </a:extLst>
          </p:cNvPr>
          <p:cNvPicPr>
            <a:picLocks noChangeAspect="1"/>
          </p:cNvPicPr>
          <p:nvPr/>
        </p:nvPicPr>
        <p:blipFill rotWithShape="1">
          <a:blip r:embed="rId2"/>
          <a:srcRect l="23934" t="23812" r="25469" b="6935"/>
          <a:stretch/>
        </p:blipFill>
        <p:spPr>
          <a:xfrm>
            <a:off x="3962399" y="1362075"/>
            <a:ext cx="7115175" cy="5229416"/>
          </a:xfrm>
          <a:prstGeom prst="rect">
            <a:avLst/>
          </a:prstGeom>
        </p:spPr>
      </p:pic>
      <p:sp>
        <p:nvSpPr>
          <p:cNvPr id="6" name="TextBox 5">
            <a:extLst>
              <a:ext uri="{FF2B5EF4-FFF2-40B4-BE49-F238E27FC236}">
                <a16:creationId xmlns:a16="http://schemas.microsoft.com/office/drawing/2014/main" id="{29C0B3E1-EEB8-482B-9230-515939582164}"/>
              </a:ext>
            </a:extLst>
          </p:cNvPr>
          <p:cNvSpPr txBox="1"/>
          <p:nvPr/>
        </p:nvSpPr>
        <p:spPr>
          <a:xfrm rot="16200000">
            <a:off x="10794003" y="3817190"/>
            <a:ext cx="9364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GOALIE</a:t>
            </a:r>
          </a:p>
        </p:txBody>
      </p:sp>
    </p:spTree>
    <p:extLst>
      <p:ext uri="{BB962C8B-B14F-4D97-AF65-F5344CB8AC3E}">
        <p14:creationId xmlns:p14="http://schemas.microsoft.com/office/powerpoint/2010/main" val="15584714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E4489C-E2CD-4A6D-ADAC-C8D95021E54F}"/>
              </a:ext>
            </a:extLst>
          </p:cNvPr>
          <p:cNvSpPr>
            <a:spLocks noGrp="1"/>
          </p:cNvSpPr>
          <p:nvPr>
            <p:ph type="title"/>
          </p:nvPr>
        </p:nvSpPr>
        <p:spPr>
          <a:xfrm>
            <a:off x="677334" y="476250"/>
            <a:ext cx="8596668" cy="1320800"/>
          </a:xfrm>
        </p:spPr>
        <p:txBody>
          <a:bodyPr/>
          <a:lstStyle/>
          <a:p>
            <a:r>
              <a:rPr lang="en-US" dirty="0"/>
              <a:t>Pitch Zone Efficiency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F476E7-E583-46D9-A6F3-E8E5384A7B6A}"/>
                  </a:ext>
                </a:extLst>
              </p:cNvPr>
              <p:cNvSpPr>
                <a:spLocks noGrp="1"/>
              </p:cNvSpPr>
              <p:nvPr>
                <p:ph idx="1"/>
              </p:nvPr>
            </p:nvSpPr>
            <p:spPr>
              <a:xfrm>
                <a:off x="466726" y="1317163"/>
                <a:ext cx="3105150" cy="5296524"/>
              </a:xfrm>
            </p:spPr>
            <p:txBody>
              <a:bodyPr>
                <a:normAutofit/>
              </a:bodyPr>
              <a:lstStyle/>
              <a:p>
                <a14:m>
                  <m:oMath xmlns:m="http://schemas.openxmlformats.org/officeDocument/2006/math">
                    <m:r>
                      <a:rPr lang="en-US" sz="2000" b="0" i="1" smtClean="0">
                        <a:solidFill>
                          <a:schemeClr val="tx1"/>
                        </a:solidFill>
                        <a:latin typeface="Cambria Math" panose="02040503050406030204" pitchFamily="18" charset="0"/>
                      </a:rPr>
                      <m:t>𝑍𝐸</m:t>
                    </m:r>
                    <m:r>
                      <a:rPr lang="en-US" sz="2000" b="0" i="1" smtClean="0">
                        <a:solidFill>
                          <a:schemeClr val="tx1"/>
                        </a:solidFill>
                        <a:latin typeface="Cambria Math" panose="02040503050406030204" pitchFamily="18" charset="0"/>
                      </a:rPr>
                      <m:t>= </m:t>
                    </m:r>
                    <m:f>
                      <m:fPr>
                        <m:ctrlPr>
                          <a:rPr lang="en-US" sz="2000" b="0" i="1" smtClean="0">
                            <a:solidFill>
                              <a:schemeClr val="tx1"/>
                            </a:solidFill>
                            <a:latin typeface="Cambria Math" panose="02040503050406030204" pitchFamily="18" charset="0"/>
                          </a:rPr>
                        </m:ctrlPr>
                      </m:fPr>
                      <m:num>
                        <m:r>
                          <a:rPr lang="en-US" sz="2000" b="0" i="1" smtClean="0">
                            <a:solidFill>
                              <a:schemeClr val="tx1"/>
                            </a:solidFill>
                            <a:latin typeface="Cambria Math" panose="02040503050406030204" pitchFamily="18" charset="0"/>
                          </a:rPr>
                          <m:t>𝑆𝑡𝑎𝑟𝑡𝑠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𝑡𝑜</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𝐺𝑜𝑎𝑙𝑠</m:t>
                        </m:r>
                      </m:num>
                      <m:den>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𝑆𝑡𝑎𝑟𝑡𝑠</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𝑜𝑓</m:t>
                        </m:r>
                        <m:r>
                          <a:rPr lang="en-US" sz="2000" b="0" i="1" smtClean="0">
                            <a:solidFill>
                              <a:schemeClr val="tx1"/>
                            </a:solidFill>
                            <a:latin typeface="Cambria Math" panose="02040503050406030204" pitchFamily="18" charset="0"/>
                          </a:rPr>
                          <m:t> </m:t>
                        </m:r>
                        <m:r>
                          <a:rPr lang="en-US" sz="2000" b="0" i="1" smtClean="0">
                            <a:solidFill>
                              <a:schemeClr val="tx1"/>
                            </a:solidFill>
                            <a:latin typeface="Cambria Math" panose="02040503050406030204" pitchFamily="18" charset="0"/>
                          </a:rPr>
                          <m:t>𝑃𝑙𝑎𝑦𝑠</m:t>
                        </m:r>
                      </m:den>
                    </m:f>
                  </m:oMath>
                </a14:m>
                <a:endParaRPr lang="en-US" sz="2000" dirty="0">
                  <a:solidFill>
                    <a:schemeClr val="tx1"/>
                  </a:solidFill>
                </a:endParaRPr>
              </a:p>
              <a:p>
                <a:r>
                  <a:rPr lang="en-US" sz="2000" dirty="0">
                    <a:solidFill>
                      <a:schemeClr val="tx1"/>
                    </a:solidFill>
                  </a:rPr>
                  <a:t>BYU created </a:t>
                </a:r>
                <a:r>
                  <a:rPr lang="en-US" sz="2000" b="1" dirty="0">
                    <a:solidFill>
                      <a:schemeClr val="tx1"/>
                    </a:solidFill>
                  </a:rPr>
                  <a:t>46</a:t>
                </a:r>
                <a:r>
                  <a:rPr lang="en-US" sz="2000" dirty="0">
                    <a:solidFill>
                      <a:schemeClr val="tx1"/>
                    </a:solidFill>
                  </a:rPr>
                  <a:t> goals from a total of </a:t>
                </a:r>
                <a:r>
                  <a:rPr lang="en-US" sz="2000" b="1" dirty="0">
                    <a:solidFill>
                      <a:schemeClr val="tx1"/>
                    </a:solidFill>
                  </a:rPr>
                  <a:t>996</a:t>
                </a:r>
                <a:r>
                  <a:rPr lang="en-US" sz="2000" dirty="0">
                    <a:solidFill>
                      <a:schemeClr val="tx1"/>
                    </a:solidFill>
                  </a:rPr>
                  <a:t> starts of plays. This is equivalent to an Overall Zone Efficiency rating of </a:t>
                </a:r>
                <a:r>
                  <a:rPr lang="en-US" sz="2000" b="1" i="1" dirty="0">
                    <a:solidFill>
                      <a:schemeClr val="tx1"/>
                    </a:solidFill>
                  </a:rPr>
                  <a:t>4.62%</a:t>
                </a:r>
              </a:p>
              <a:p>
                <a:r>
                  <a:rPr lang="en-US" sz="2000" dirty="0">
                    <a:solidFill>
                      <a:schemeClr val="tx1"/>
                    </a:solidFill>
                  </a:rPr>
                  <a:t>BYU’s most effective zone, in terms of creating goals was the </a:t>
                </a:r>
                <a:r>
                  <a:rPr lang="en-US" sz="2000" b="1" dirty="0">
                    <a:solidFill>
                      <a:schemeClr val="tx1"/>
                    </a:solidFill>
                  </a:rPr>
                  <a:t>Attacking 3</a:t>
                </a:r>
                <a:r>
                  <a:rPr lang="en-US" sz="2000" b="1" baseline="30000" dirty="0">
                    <a:solidFill>
                      <a:schemeClr val="tx1"/>
                    </a:solidFill>
                  </a:rPr>
                  <a:t>rd</a:t>
                </a:r>
                <a:r>
                  <a:rPr lang="en-US" sz="2000" b="1" dirty="0">
                    <a:solidFill>
                      <a:schemeClr val="tx1"/>
                    </a:solidFill>
                  </a:rPr>
                  <a:t> Middle</a:t>
                </a:r>
                <a:r>
                  <a:rPr lang="en-US" sz="2000" dirty="0">
                    <a:solidFill>
                      <a:schemeClr val="tx1"/>
                    </a:solidFill>
                  </a:rPr>
                  <a:t>, where BYU had a Zone Efficiency rating of </a:t>
                </a:r>
                <a:r>
                  <a:rPr lang="en-US" sz="2000" b="1" i="1" dirty="0">
                    <a:solidFill>
                      <a:schemeClr val="tx1"/>
                    </a:solidFill>
                  </a:rPr>
                  <a:t>11.7%</a:t>
                </a:r>
              </a:p>
            </p:txBody>
          </p:sp>
        </mc:Choice>
        <mc:Fallback xmlns="">
          <p:sp>
            <p:nvSpPr>
              <p:cNvPr id="3" name="Content Placeholder 2">
                <a:extLst>
                  <a:ext uri="{FF2B5EF4-FFF2-40B4-BE49-F238E27FC236}">
                    <a16:creationId xmlns:a16="http://schemas.microsoft.com/office/drawing/2014/main" id="{AAF476E7-E583-46D9-A6F3-E8E5384A7B6A}"/>
                  </a:ext>
                </a:extLst>
              </p:cNvPr>
              <p:cNvSpPr>
                <a:spLocks noGrp="1" noRot="1" noChangeAspect="1" noMove="1" noResize="1" noEditPoints="1" noAdjustHandles="1" noChangeArrowheads="1" noChangeShapeType="1" noTextEdit="1"/>
              </p:cNvSpPr>
              <p:nvPr>
                <p:ph idx="1"/>
              </p:nvPr>
            </p:nvSpPr>
            <p:spPr>
              <a:xfrm>
                <a:off x="466726" y="1317163"/>
                <a:ext cx="3105150" cy="5296524"/>
              </a:xfrm>
              <a:blipFill>
                <a:blip r:embed="rId2"/>
                <a:stretch>
                  <a:fillRect l="-982" r="-3733"/>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F89D242-0CAE-4C99-942F-1CA581BA1650}"/>
              </a:ext>
            </a:extLst>
          </p:cNvPr>
          <p:cNvPicPr>
            <a:picLocks noChangeAspect="1"/>
          </p:cNvPicPr>
          <p:nvPr/>
        </p:nvPicPr>
        <p:blipFill rotWithShape="1">
          <a:blip r:embed="rId3"/>
          <a:srcRect l="23934" t="25412" r="25469" b="5189"/>
          <a:stretch/>
        </p:blipFill>
        <p:spPr>
          <a:xfrm>
            <a:off x="3571874" y="1317163"/>
            <a:ext cx="7191375" cy="5296524"/>
          </a:xfrm>
          <a:prstGeom prst="rect">
            <a:avLst/>
          </a:prstGeom>
        </p:spPr>
      </p:pic>
      <p:sp>
        <p:nvSpPr>
          <p:cNvPr id="5" name="TextBox 4">
            <a:extLst>
              <a:ext uri="{FF2B5EF4-FFF2-40B4-BE49-F238E27FC236}">
                <a16:creationId xmlns:a16="http://schemas.microsoft.com/office/drawing/2014/main" id="{59CB3E3F-2418-42BD-B697-25F4F2E58AB3}"/>
              </a:ext>
            </a:extLst>
          </p:cNvPr>
          <p:cNvSpPr txBox="1"/>
          <p:nvPr/>
        </p:nvSpPr>
        <p:spPr>
          <a:xfrm rot="16200000">
            <a:off x="10479678" y="3780759"/>
            <a:ext cx="9364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GOALIE</a:t>
            </a:r>
          </a:p>
        </p:txBody>
      </p:sp>
    </p:spTree>
    <p:extLst>
      <p:ext uri="{BB962C8B-B14F-4D97-AF65-F5344CB8AC3E}">
        <p14:creationId xmlns:p14="http://schemas.microsoft.com/office/powerpoint/2010/main" val="3969709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BE739-770B-422D-97FE-31C54B3124BB}"/>
              </a:ext>
            </a:extLst>
          </p:cNvPr>
          <p:cNvSpPr>
            <a:spLocks noGrp="1"/>
          </p:cNvSpPr>
          <p:nvPr>
            <p:ph type="title"/>
          </p:nvPr>
        </p:nvSpPr>
        <p:spPr/>
        <p:txBody>
          <a:bodyPr/>
          <a:lstStyle/>
          <a:p>
            <a:r>
              <a:rPr lang="en-US" dirty="0"/>
              <a:t>Background on BYU’s Performance</a:t>
            </a:r>
          </a:p>
        </p:txBody>
      </p:sp>
      <p:sp>
        <p:nvSpPr>
          <p:cNvPr id="3" name="Content Placeholder 2">
            <a:extLst>
              <a:ext uri="{FF2B5EF4-FFF2-40B4-BE49-F238E27FC236}">
                <a16:creationId xmlns:a16="http://schemas.microsoft.com/office/drawing/2014/main" id="{65E2E815-34A4-43E9-BAF1-4B42C75959E8}"/>
              </a:ext>
            </a:extLst>
          </p:cNvPr>
          <p:cNvSpPr>
            <a:spLocks noGrp="1"/>
          </p:cNvSpPr>
          <p:nvPr>
            <p:ph idx="1"/>
          </p:nvPr>
        </p:nvSpPr>
        <p:spPr>
          <a:xfrm>
            <a:off x="677334" y="1488613"/>
            <a:ext cx="8596668" cy="3880773"/>
          </a:xfrm>
        </p:spPr>
        <p:txBody>
          <a:bodyPr>
            <a:normAutofit/>
          </a:bodyPr>
          <a:lstStyle/>
          <a:p>
            <a:r>
              <a:rPr lang="en-US" dirty="0">
                <a:solidFill>
                  <a:schemeClr val="tx1"/>
                </a:solidFill>
              </a:rPr>
              <a:t>BYU plays in the </a:t>
            </a:r>
            <a:r>
              <a:rPr lang="en-US" i="1" dirty="0">
                <a:solidFill>
                  <a:schemeClr val="tx1"/>
                </a:solidFill>
              </a:rPr>
              <a:t>Collegiate Club Division </a:t>
            </a:r>
            <a:r>
              <a:rPr lang="en-US" dirty="0">
                <a:solidFill>
                  <a:schemeClr val="tx1"/>
                </a:solidFill>
              </a:rPr>
              <a:t>of soccer and </a:t>
            </a:r>
            <a:r>
              <a:rPr lang="en-US" dirty="0">
                <a:solidFill>
                  <a:schemeClr val="tx1"/>
                </a:solidFill>
                <a:highlight>
                  <a:srgbClr val="FFFF00"/>
                </a:highlight>
              </a:rPr>
              <a:t>have</a:t>
            </a:r>
            <a:r>
              <a:rPr lang="en-US" dirty="0">
                <a:solidFill>
                  <a:schemeClr val="tx1"/>
                </a:solidFill>
              </a:rPr>
              <a:t> put up an impressive performance over the last two years since joining this division:</a:t>
            </a:r>
          </a:p>
          <a:p>
            <a:pPr lvl="1"/>
            <a:r>
              <a:rPr lang="en-US" sz="1800" dirty="0">
                <a:solidFill>
                  <a:schemeClr val="tx1"/>
                </a:solidFill>
              </a:rPr>
              <a:t>They remain undefeated in Club play with an unbeaten streak of 31 games in their league alone</a:t>
            </a:r>
          </a:p>
          <a:p>
            <a:pPr lvl="1"/>
            <a:r>
              <a:rPr lang="en-US" sz="1800" dirty="0">
                <a:solidFill>
                  <a:schemeClr val="tx1"/>
                </a:solidFill>
              </a:rPr>
              <a:t>After winning the 2017 national championship, BYU made another great run in the </a:t>
            </a:r>
            <a:r>
              <a:rPr lang="en-US" sz="1800" i="1" dirty="0">
                <a:solidFill>
                  <a:schemeClr val="tx1"/>
                </a:solidFill>
              </a:rPr>
              <a:t>National Intramural and Recreational Sports Association </a:t>
            </a:r>
            <a:r>
              <a:rPr lang="en-US" sz="1800" dirty="0">
                <a:solidFill>
                  <a:schemeClr val="tx1"/>
                </a:solidFill>
              </a:rPr>
              <a:t>(NIRSA) Tournament this past season </a:t>
            </a:r>
            <a:r>
              <a:rPr lang="en-US" sz="1800" dirty="0">
                <a:solidFill>
                  <a:schemeClr val="tx1"/>
                </a:solidFill>
                <a:highlight>
                  <a:srgbClr val="FFFF00"/>
                </a:highlight>
              </a:rPr>
              <a:t>where</a:t>
            </a:r>
            <a:r>
              <a:rPr lang="en-US" sz="1800" dirty="0">
                <a:solidFill>
                  <a:schemeClr val="tx1"/>
                </a:solidFill>
              </a:rPr>
              <a:t> they advanced to the Elite 8.</a:t>
            </a:r>
          </a:p>
        </p:txBody>
      </p:sp>
      <p:pic>
        <p:nvPicPr>
          <p:cNvPr id="4" name="Picture 3">
            <a:extLst>
              <a:ext uri="{FF2B5EF4-FFF2-40B4-BE49-F238E27FC236}">
                <a16:creationId xmlns:a16="http://schemas.microsoft.com/office/drawing/2014/main" id="{8D696FD2-37F4-4063-A169-AA9AB22CA4FC}"/>
              </a:ext>
            </a:extLst>
          </p:cNvPr>
          <p:cNvPicPr>
            <a:picLocks noChangeAspect="1"/>
          </p:cNvPicPr>
          <p:nvPr/>
        </p:nvPicPr>
        <p:blipFill>
          <a:blip r:embed="rId2"/>
          <a:stretch>
            <a:fillRect/>
          </a:stretch>
        </p:blipFill>
        <p:spPr>
          <a:xfrm>
            <a:off x="790575" y="4109357"/>
            <a:ext cx="4991100" cy="2139043"/>
          </a:xfrm>
          <a:prstGeom prst="rect">
            <a:avLst/>
          </a:prstGeom>
        </p:spPr>
      </p:pic>
      <p:pic>
        <p:nvPicPr>
          <p:cNvPr id="6" name="Picture 5">
            <a:extLst>
              <a:ext uri="{FF2B5EF4-FFF2-40B4-BE49-F238E27FC236}">
                <a16:creationId xmlns:a16="http://schemas.microsoft.com/office/drawing/2014/main" id="{19A64643-2F69-42BE-B8DB-6DCA14BE3257}"/>
              </a:ext>
            </a:extLst>
          </p:cNvPr>
          <p:cNvPicPr>
            <a:picLocks noChangeAspect="1"/>
          </p:cNvPicPr>
          <p:nvPr/>
        </p:nvPicPr>
        <p:blipFill>
          <a:blip r:embed="rId3"/>
          <a:stretch>
            <a:fillRect/>
          </a:stretch>
        </p:blipFill>
        <p:spPr>
          <a:xfrm>
            <a:off x="6002771" y="4036087"/>
            <a:ext cx="3674630" cy="2285581"/>
          </a:xfrm>
          <a:prstGeom prst="rect">
            <a:avLst/>
          </a:prstGeom>
        </p:spPr>
      </p:pic>
    </p:spTree>
    <p:extLst>
      <p:ext uri="{BB962C8B-B14F-4D97-AF65-F5344CB8AC3E}">
        <p14:creationId xmlns:p14="http://schemas.microsoft.com/office/powerpoint/2010/main" val="1359652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14C9-7423-4056-B4D3-9D1368BBDC84}"/>
              </a:ext>
            </a:extLst>
          </p:cNvPr>
          <p:cNvSpPr>
            <a:spLocks noGrp="1"/>
          </p:cNvSpPr>
          <p:nvPr>
            <p:ph type="title"/>
          </p:nvPr>
        </p:nvSpPr>
        <p:spPr>
          <a:xfrm>
            <a:off x="677334" y="333376"/>
            <a:ext cx="8596668" cy="1320800"/>
          </a:xfrm>
        </p:spPr>
        <p:txBody>
          <a:bodyPr/>
          <a:lstStyle/>
          <a:p>
            <a:r>
              <a:rPr lang="en-US" dirty="0"/>
              <a:t>Statistical Analysis on Zone Efficiency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D565DB-9CDA-4A9A-B11F-2B3DAB7E36DB}"/>
                  </a:ext>
                </a:extLst>
              </p:cNvPr>
              <p:cNvSpPr>
                <a:spLocks noGrp="1"/>
              </p:cNvSpPr>
              <p:nvPr>
                <p:ph idx="1"/>
              </p:nvPr>
            </p:nvSpPr>
            <p:spPr>
              <a:xfrm>
                <a:off x="677334" y="1122361"/>
                <a:ext cx="8704792" cy="5630863"/>
              </a:xfrm>
            </p:spPr>
            <p:txBody>
              <a:bodyPr>
                <a:normAutofit fontScale="92500" lnSpcReduction="10000"/>
              </a:bodyPr>
              <a:lstStyle/>
              <a:p>
                <a:r>
                  <a:rPr lang="en-US" dirty="0">
                    <a:solidFill>
                      <a:schemeClr val="tx1"/>
                    </a:solidFill>
                  </a:rPr>
                  <a:t>For each zone on the pitch, we conducted a two-sample z-test for proportions with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𝛼</m:t>
                    </m:r>
                    <m:r>
                      <a:rPr lang="en-US" i="1">
                        <a:solidFill>
                          <a:schemeClr val="tx1"/>
                        </a:solidFill>
                        <a:latin typeface="Cambria Math" panose="02040503050406030204" pitchFamily="18" charset="0"/>
                        <a:ea typeface="Cambria Math" panose="02040503050406030204" pitchFamily="18" charset="0"/>
                      </a:rPr>
                      <m:t>=.05</m:t>
                    </m:r>
                  </m:oMath>
                </a14:m>
                <a:r>
                  <a:rPr lang="en-US" dirty="0">
                    <a:solidFill>
                      <a:schemeClr val="tx1"/>
                    </a:solidFill>
                  </a:rPr>
                  <a:t> comparing one third of the pitch’s Zone Efficiency with another third’s Zone Efficiency:</a:t>
                </a:r>
              </a:p>
              <a:p>
                <a:pPr lvl="1"/>
                <a14:m>
                  <m:oMath xmlns:m="http://schemas.openxmlformats.org/officeDocument/2006/math">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𝑯</m:t>
                        </m:r>
                      </m:e>
                      <m:sub>
                        <m:r>
                          <a:rPr lang="en-US" b="1" i="1">
                            <a:solidFill>
                              <a:schemeClr val="tx1"/>
                            </a:solidFill>
                            <a:latin typeface="Cambria Math" panose="02040503050406030204" pitchFamily="18" charset="0"/>
                          </a:rPr>
                          <m:t>𝟎</m:t>
                        </m:r>
                      </m:sub>
                    </m:sSub>
                    <m:r>
                      <a:rPr lang="en-US" b="1"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𝐴</m:t>
                        </m:r>
                      </m:sub>
                    </m:sSub>
                    <m:r>
                      <a:rPr lang="en-US" b="0" i="1" smtClean="0">
                        <a:solidFill>
                          <a:schemeClr val="tx1"/>
                        </a:solidFill>
                        <a:latin typeface="Cambria Math" panose="02040503050406030204" pitchFamily="18" charset="0"/>
                      </a:rPr>
                      <m:t>=</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𝑃</m:t>
                        </m:r>
                      </m:e>
                      <m:sub>
                        <m:r>
                          <a:rPr lang="en-US" b="0" i="1" smtClean="0">
                            <a:solidFill>
                              <a:schemeClr val="tx1"/>
                            </a:solidFill>
                            <a:latin typeface="Cambria Math" panose="02040503050406030204" pitchFamily="18" charset="0"/>
                          </a:rPr>
                          <m:t>𝑀</m:t>
                        </m:r>
                      </m:sub>
                    </m:sSub>
                  </m:oMath>
                </a14:m>
                <a:r>
                  <a:rPr lang="en-US" dirty="0">
                    <a:solidFill>
                      <a:schemeClr val="tx1"/>
                    </a:solidFill>
                  </a:rPr>
                  <a:t> 			</a:t>
                </a:r>
                <a14:m>
                  <m:oMath xmlns:m="http://schemas.openxmlformats.org/officeDocument/2006/math">
                    <m:r>
                      <a:rPr lang="en-US" b="1" i="1" smtClean="0">
                        <a:solidFill>
                          <a:schemeClr val="tx1"/>
                        </a:solidFill>
                        <a:latin typeface="Cambria Math" panose="02040503050406030204" pitchFamily="18" charset="0"/>
                      </a:rPr>
                      <m:t>𝑻𝒆𝒔𝒕</m:t>
                    </m:r>
                    <m:r>
                      <a:rPr lang="en-US" b="1" i="1" smtClean="0">
                        <a:solidFill>
                          <a:schemeClr val="tx1"/>
                        </a:solidFill>
                        <a:latin typeface="Cambria Math" panose="02040503050406030204" pitchFamily="18" charset="0"/>
                      </a:rPr>
                      <m:t> </m:t>
                    </m:r>
                    <m:r>
                      <a:rPr lang="en-US" b="1" i="1" smtClean="0">
                        <a:solidFill>
                          <a:schemeClr val="tx1"/>
                        </a:solidFill>
                        <a:latin typeface="Cambria Math" panose="02040503050406030204" pitchFamily="18" charset="0"/>
                      </a:rPr>
                      <m:t>𝑺𝒕𝒂𝒕𝒊𝒔𝒕𝒊𝒄</m:t>
                    </m:r>
                    <m:r>
                      <a:rPr lang="en-US" b="0" i="1" smtClean="0">
                        <a:solidFill>
                          <a:schemeClr val="tx1"/>
                        </a:solidFill>
                        <a:latin typeface="Cambria Math" panose="02040503050406030204" pitchFamily="18" charset="0"/>
                      </a:rPr>
                      <m:t>=3.74</m:t>
                    </m:r>
                  </m:oMath>
                </a14:m>
                <a:r>
                  <a:rPr lang="en-US" dirty="0">
                    <a:solidFill>
                      <a:schemeClr val="tx1"/>
                    </a:solidFill>
                  </a:rPr>
                  <a:t>			</a:t>
                </a:r>
              </a:p>
              <a:p>
                <a:pPr marL="457200" lvl="1" indent="0">
                  <a:buNone/>
                </a:pPr>
                <a:r>
                  <a:rPr lang="en-US" dirty="0">
                    <a:solidFill>
                      <a:schemeClr val="tx1"/>
                    </a:solidFill>
                  </a:rPr>
                  <a:t>    </a:t>
                </a:r>
                <a14:m>
                  <m:oMath xmlns:m="http://schemas.openxmlformats.org/officeDocument/2006/math">
                    <m:r>
                      <a:rPr lang="en-US" b="0" i="0" smtClean="0">
                        <a:solidFill>
                          <a:schemeClr val="tx1"/>
                        </a:solidFill>
                        <a:latin typeface="Cambria Math" panose="02040503050406030204" pitchFamily="18" charset="0"/>
                      </a:rPr>
                      <m:t> </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𝑯</m:t>
                        </m:r>
                      </m:e>
                      <m:sub>
                        <m:r>
                          <a:rPr lang="en-US" b="1" i="1">
                            <a:solidFill>
                              <a:schemeClr val="tx1"/>
                            </a:solidFill>
                            <a:latin typeface="Cambria Math" panose="02040503050406030204" pitchFamily="18" charset="0"/>
                          </a:rPr>
                          <m:t>𝑨</m:t>
                        </m:r>
                      </m:sub>
                    </m:sSub>
                    <m:r>
                      <a:rPr lang="en-US" b="1"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𝐴</m:t>
                        </m:r>
                      </m:sub>
                    </m:sSub>
                    <m:r>
                      <a:rPr lang="en-US" b="0" i="1" smtClean="0">
                        <a:solidFill>
                          <a:schemeClr val="tx1"/>
                        </a:solidFill>
                        <a:latin typeface="Cambria Math" panose="02040503050406030204" pitchFamily="18" charset="0"/>
                      </a:rPr>
                      <m:t>&gt;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𝑀</m:t>
                        </m:r>
                      </m:sub>
                    </m:sSub>
                  </m:oMath>
                </a14:m>
                <a:r>
                  <a:rPr lang="en-US" i="1" dirty="0">
                    <a:solidFill>
                      <a:schemeClr val="tx1"/>
                    </a:solidFill>
                    <a:latin typeface="Cambria Math" panose="02040503050406030204" pitchFamily="18" charset="0"/>
                  </a:rPr>
                  <a:t>				</a:t>
                </a:r>
                <a:r>
                  <a:rPr lang="en-US" b="1" i="1" dirty="0">
                    <a:solidFill>
                      <a:schemeClr val="tx1"/>
                    </a:solidFill>
                    <a:latin typeface="Cambria Math" panose="02040503050406030204" pitchFamily="18" charset="0"/>
                  </a:rPr>
                  <a:t>P-value</a:t>
                </a:r>
                <a:r>
                  <a:rPr lang="en-US" i="1" dirty="0">
                    <a:solidFill>
                      <a:schemeClr val="tx1"/>
                    </a:solidFill>
                    <a:latin typeface="Cambria Math" panose="02040503050406030204" pitchFamily="18" charset="0"/>
                  </a:rPr>
                  <a:t> = .0001</a:t>
                </a:r>
              </a:p>
              <a:p>
                <a:pPr marL="457200" lvl="1" indent="0">
                  <a:buNone/>
                </a:pPr>
                <a:endParaRPr lang="en-US" i="1" dirty="0">
                  <a:solidFill>
                    <a:schemeClr val="tx1"/>
                  </a:solidFill>
                  <a:latin typeface="Cambria Math" panose="02040503050406030204" pitchFamily="18" charset="0"/>
                </a:endParaRPr>
              </a:p>
              <a:p>
                <a:pPr lvl="1"/>
                <a14:m>
                  <m:oMath xmlns:m="http://schemas.openxmlformats.org/officeDocument/2006/math">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𝑯</m:t>
                        </m:r>
                      </m:e>
                      <m:sub>
                        <m:r>
                          <a:rPr lang="en-US" b="1" i="1">
                            <a:solidFill>
                              <a:schemeClr val="tx1"/>
                            </a:solidFill>
                            <a:latin typeface="Cambria Math" panose="02040503050406030204" pitchFamily="18" charset="0"/>
                          </a:rPr>
                          <m:t>𝟎</m:t>
                        </m:r>
                      </m:sub>
                    </m:sSub>
                    <m:r>
                      <a:rPr lang="en-US" b="1" i="1">
                        <a:solidFill>
                          <a:schemeClr val="tx1"/>
                        </a:solidFill>
                        <a:latin typeface="Cambria Math" panose="02040503050406030204" pitchFamily="18" charset="0"/>
                      </a:rPr>
                      <m:t>:</m:t>
                    </m:r>
                  </m:oMath>
                </a14:m>
                <a:r>
                  <a:rPr lang="en-US" b="1"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𝐴</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𝐷</m:t>
                        </m:r>
                      </m:sub>
                    </m:sSub>
                  </m:oMath>
                </a14:m>
                <a:r>
                  <a:rPr lang="en-US" dirty="0">
                    <a:solidFill>
                      <a:schemeClr val="tx1"/>
                    </a:solidFill>
                  </a:rPr>
                  <a:t>				</a:t>
                </a:r>
                <a14:m>
                  <m:oMath xmlns:m="http://schemas.openxmlformats.org/officeDocument/2006/math">
                    <m:r>
                      <a:rPr lang="en-US" b="1" i="1">
                        <a:solidFill>
                          <a:schemeClr val="tx1"/>
                        </a:solidFill>
                        <a:latin typeface="Cambria Math" panose="02040503050406030204" pitchFamily="18" charset="0"/>
                      </a:rPr>
                      <m:t>𝑻𝒆𝒔𝒕</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𝑺𝒕𝒂𝒕𝒊𝒔𝒕𝒊𝒄</m:t>
                    </m:r>
                    <m:r>
                      <a:rPr lang="en-US" i="1">
                        <a:solidFill>
                          <a:schemeClr val="tx1"/>
                        </a:solidFill>
                        <a:latin typeface="Cambria Math" panose="02040503050406030204" pitchFamily="18" charset="0"/>
                      </a:rPr>
                      <m:t>=4.97</m:t>
                    </m:r>
                  </m:oMath>
                </a14:m>
                <a:r>
                  <a:rPr lang="en-US" dirty="0">
                    <a:solidFill>
                      <a:schemeClr val="tx1"/>
                    </a:solidFill>
                  </a:rPr>
                  <a:t>	</a:t>
                </a:r>
              </a:p>
              <a:p>
                <a:pPr marL="457200" lvl="1" indent="0">
                  <a:buNone/>
                </a:pPr>
                <a:r>
                  <a:rPr lang="en-US" b="1" dirty="0">
                    <a:solidFill>
                      <a:schemeClr val="tx1"/>
                    </a:solidFill>
                  </a:rPr>
                  <a:t>    </a:t>
                </a:r>
                <a14:m>
                  <m:oMath xmlns:m="http://schemas.openxmlformats.org/officeDocument/2006/math">
                    <m:r>
                      <a:rPr lang="en-US" b="1" i="0" smtClean="0">
                        <a:solidFill>
                          <a:schemeClr val="tx1"/>
                        </a:solidFill>
                        <a:latin typeface="Cambria Math" panose="02040503050406030204" pitchFamily="18" charset="0"/>
                      </a:rPr>
                      <m:t> </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𝑯</m:t>
                        </m:r>
                      </m:e>
                      <m:sub>
                        <m:r>
                          <a:rPr lang="en-US" b="1" i="1">
                            <a:solidFill>
                              <a:schemeClr val="tx1"/>
                            </a:solidFill>
                            <a:latin typeface="Cambria Math" panose="02040503050406030204" pitchFamily="18" charset="0"/>
                          </a:rPr>
                          <m:t>𝑨</m:t>
                        </m:r>
                      </m:sub>
                    </m:sSub>
                    <m:r>
                      <a:rPr lang="en-US" b="1" i="1">
                        <a:solidFill>
                          <a:schemeClr val="tx1"/>
                        </a:solidFill>
                        <a:latin typeface="Cambria Math" panose="02040503050406030204" pitchFamily="18" charset="0"/>
                      </a:rPr>
                      <m:t>:</m:t>
                    </m:r>
                  </m:oMath>
                </a14:m>
                <a:r>
                  <a:rPr lang="en-US" b="1"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𝐴</m:t>
                        </m:r>
                      </m:sub>
                    </m:sSub>
                    <m:r>
                      <a:rPr lang="en-US" i="1">
                        <a:solidFill>
                          <a:schemeClr val="tx1"/>
                        </a:solidFill>
                        <a:latin typeface="Cambria Math" panose="02040503050406030204" pitchFamily="18" charset="0"/>
                      </a:rPr>
                      <m:t>&gt;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𝐷</m:t>
                        </m:r>
                      </m:sub>
                    </m:sSub>
                  </m:oMath>
                </a14:m>
                <a:r>
                  <a:rPr lang="en-US" dirty="0">
                    <a:solidFill>
                      <a:schemeClr val="tx1"/>
                    </a:solidFill>
                  </a:rPr>
                  <a:t>				</a:t>
                </a:r>
                <a:r>
                  <a:rPr lang="en-US" b="1" i="1" dirty="0">
                    <a:solidFill>
                      <a:schemeClr val="tx1"/>
                    </a:solidFill>
                    <a:latin typeface="Cambria Math" panose="02040503050406030204" pitchFamily="18" charset="0"/>
                  </a:rPr>
                  <a:t>P-value</a:t>
                </a:r>
                <a:r>
                  <a:rPr lang="en-US" i="1" dirty="0">
                    <a:solidFill>
                      <a:schemeClr val="tx1"/>
                    </a:solidFill>
                    <a:latin typeface="Cambria Math" panose="02040503050406030204" pitchFamily="18" charset="0"/>
                  </a:rPr>
                  <a:t> &lt;.0001</a:t>
                </a:r>
                <a:endParaRPr lang="en-US" dirty="0">
                  <a:solidFill>
                    <a:schemeClr val="tx1"/>
                  </a:solidFill>
                </a:endParaRPr>
              </a:p>
              <a:p>
                <a:pPr marL="457200" lvl="1" indent="0">
                  <a:buNone/>
                </a:pPr>
                <a:endParaRPr lang="en-US" dirty="0">
                  <a:solidFill>
                    <a:schemeClr val="tx1"/>
                  </a:solidFill>
                </a:endParaRPr>
              </a:p>
              <a:p>
                <a:pPr lvl="1"/>
                <a14:m>
                  <m:oMath xmlns:m="http://schemas.openxmlformats.org/officeDocument/2006/math">
                    <m:sSub>
                      <m:sSubPr>
                        <m:ctrlPr>
                          <a:rPr lang="en-US" i="1">
                            <a:solidFill>
                              <a:schemeClr val="tx1"/>
                            </a:solidFill>
                            <a:latin typeface="Cambria Math" panose="02040503050406030204" pitchFamily="18" charset="0"/>
                          </a:rPr>
                        </m:ctrlPr>
                      </m:sSubPr>
                      <m:e>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𝟎</m:t>
                            </m:r>
                          </m:sub>
                        </m:sSub>
                        <m:r>
                          <a:rPr lang="en-US" b="1"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𝑀</m:t>
                        </m:r>
                      </m:sub>
                    </m:sSub>
                    <m:r>
                      <a:rPr lang="en-US" i="1">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𝐷</m:t>
                        </m:r>
                      </m:sub>
                    </m:sSub>
                  </m:oMath>
                </a14:m>
                <a:r>
                  <a:rPr lang="en-US" dirty="0">
                    <a:solidFill>
                      <a:schemeClr val="tx1"/>
                    </a:solidFill>
                  </a:rPr>
                  <a:t>			</a:t>
                </a:r>
                <a14:m>
                  <m:oMath xmlns:m="http://schemas.openxmlformats.org/officeDocument/2006/math">
                    <m:r>
                      <a:rPr lang="en-US" b="1" i="1">
                        <a:solidFill>
                          <a:schemeClr val="tx1"/>
                        </a:solidFill>
                        <a:latin typeface="Cambria Math" panose="02040503050406030204" pitchFamily="18" charset="0"/>
                      </a:rPr>
                      <m:t>𝑻𝒆𝒔𝒕</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𝑺𝒕𝒂𝒕𝒊𝒔𝒕𝒊𝒄</m:t>
                    </m:r>
                    <m:r>
                      <a:rPr lang="en-US" i="1">
                        <a:solidFill>
                          <a:schemeClr val="tx1"/>
                        </a:solidFill>
                        <a:latin typeface="Cambria Math" panose="02040503050406030204" pitchFamily="18" charset="0"/>
                      </a:rPr>
                      <m:t>=2.33</m:t>
                    </m:r>
                  </m:oMath>
                </a14:m>
                <a:r>
                  <a:rPr lang="en-US" dirty="0">
                    <a:solidFill>
                      <a:schemeClr val="tx1"/>
                    </a:solidFill>
                  </a:rPr>
                  <a:t>	</a:t>
                </a:r>
              </a:p>
              <a:p>
                <a:pPr marL="457200" lvl="1" indent="0">
                  <a:buNone/>
                </a:pPr>
                <a:r>
                  <a:rPr lang="en-US" dirty="0">
                    <a:solidFill>
                      <a:schemeClr val="tx1"/>
                    </a:solidFill>
                  </a:rPr>
                  <a:t>    </a:t>
                </a:r>
                <a14:m>
                  <m:oMath xmlns:m="http://schemas.openxmlformats.org/officeDocument/2006/math">
                    <m:sSub>
                      <m:sSubPr>
                        <m:ctrlPr>
                          <a:rPr lang="en-US" i="1">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 </m:t>
                        </m:r>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𝑯</m:t>
                            </m:r>
                          </m:e>
                          <m:sub>
                            <m:r>
                              <a:rPr lang="en-US" b="1" i="1" smtClean="0">
                                <a:solidFill>
                                  <a:schemeClr val="tx1"/>
                                </a:solidFill>
                                <a:latin typeface="Cambria Math" panose="02040503050406030204" pitchFamily="18" charset="0"/>
                              </a:rPr>
                              <m:t>𝑨</m:t>
                            </m:r>
                          </m:sub>
                        </m:sSub>
                        <m:r>
                          <a:rPr lang="en-US" b="1" i="1">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 </m:t>
                        </m:r>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𝑀</m:t>
                        </m:r>
                      </m:sub>
                    </m:sSub>
                    <m:r>
                      <a:rPr lang="en-US" i="1">
                        <a:solidFill>
                          <a:schemeClr val="tx1"/>
                        </a:solidFill>
                        <a:latin typeface="Cambria Math" panose="02040503050406030204" pitchFamily="18" charset="0"/>
                      </a:rPr>
                      <m:t>&gt;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𝑃</m:t>
                        </m:r>
                      </m:e>
                      <m:sub>
                        <m:r>
                          <a:rPr lang="en-US" i="1">
                            <a:solidFill>
                              <a:schemeClr val="tx1"/>
                            </a:solidFill>
                            <a:latin typeface="Cambria Math" panose="02040503050406030204" pitchFamily="18" charset="0"/>
                          </a:rPr>
                          <m:t>𝐷</m:t>
                        </m:r>
                      </m:sub>
                    </m:sSub>
                  </m:oMath>
                </a14:m>
                <a:r>
                  <a:rPr lang="en-US" dirty="0">
                    <a:solidFill>
                      <a:schemeClr val="tx1"/>
                    </a:solidFill>
                  </a:rPr>
                  <a:t>			</a:t>
                </a:r>
                <a:r>
                  <a:rPr lang="en-US" b="1" dirty="0">
                    <a:solidFill>
                      <a:schemeClr val="tx1"/>
                    </a:solidFill>
                  </a:rPr>
                  <a:t>	</a:t>
                </a:r>
                <a:r>
                  <a:rPr lang="en-US" b="1" i="1" dirty="0">
                    <a:solidFill>
                      <a:schemeClr val="tx1"/>
                    </a:solidFill>
                    <a:latin typeface="Cambria Math" panose="02040503050406030204" pitchFamily="18" charset="0"/>
                  </a:rPr>
                  <a:t>P-value </a:t>
                </a:r>
                <a:r>
                  <a:rPr lang="en-US" i="1" dirty="0">
                    <a:solidFill>
                      <a:schemeClr val="tx1"/>
                    </a:solidFill>
                    <a:latin typeface="Cambria Math" panose="02040503050406030204" pitchFamily="18" charset="0"/>
                  </a:rPr>
                  <a:t>= .0198</a:t>
                </a:r>
              </a:p>
              <a:p>
                <a:pPr marL="457200" lvl="1" indent="0">
                  <a:buNone/>
                </a:pPr>
                <a:endParaRPr lang="en-US" dirty="0">
                  <a:solidFill>
                    <a:schemeClr val="tx1"/>
                  </a:solidFill>
                </a:endParaRPr>
              </a:p>
              <a:p>
                <a:r>
                  <a:rPr lang="en-US" sz="2000" dirty="0">
                    <a:solidFill>
                      <a:schemeClr val="tx1"/>
                    </a:solidFill>
                    <a:highlight>
                      <a:srgbClr val="FFFF00"/>
                    </a:highlight>
                  </a:rPr>
                  <a:t>T</a:t>
                </a:r>
                <a:r>
                  <a:rPr lang="en-US" sz="2400" dirty="0">
                    <a:solidFill>
                      <a:schemeClr val="tx1"/>
                    </a:solidFill>
                    <a:highlight>
                      <a:srgbClr val="FFFF00"/>
                    </a:highlight>
                  </a:rPr>
                  <a:t>here was a statistically significant difference in BYU’s ability to turn a play start into a goal based on which zone the play started in. BYU had the greatest likelihood of scoring if the play started in the Attacking 3</a:t>
                </a:r>
                <a:r>
                  <a:rPr lang="en-US" sz="2400" baseline="30000" dirty="0">
                    <a:solidFill>
                      <a:schemeClr val="tx1"/>
                    </a:solidFill>
                    <a:highlight>
                      <a:srgbClr val="FFFF00"/>
                    </a:highlight>
                  </a:rPr>
                  <a:t>rd</a:t>
                </a:r>
                <a:r>
                  <a:rPr lang="en-US" sz="2400" dirty="0">
                    <a:solidFill>
                      <a:schemeClr val="tx1"/>
                    </a:solidFill>
                    <a:highlight>
                      <a:srgbClr val="FFFF00"/>
                    </a:highlight>
                  </a:rPr>
                  <a:t> of the pitch (p-value&lt;.0001, Zone Efficiency = 10.31%).</a:t>
                </a:r>
              </a:p>
              <a:p>
                <a:endParaRPr lang="en-US" dirty="0"/>
              </a:p>
              <a:p>
                <a:pPr marL="457200" lvl="1" indent="0">
                  <a:buNone/>
                </a:pPr>
                <a:endParaRPr lang="en-US" dirty="0"/>
              </a:p>
            </p:txBody>
          </p:sp>
        </mc:Choice>
        <mc:Fallback xmlns="">
          <p:sp>
            <p:nvSpPr>
              <p:cNvPr id="3" name="Content Placeholder 2">
                <a:extLst>
                  <a:ext uri="{FF2B5EF4-FFF2-40B4-BE49-F238E27FC236}">
                    <a16:creationId xmlns:a16="http://schemas.microsoft.com/office/drawing/2014/main" id="{42D565DB-9CDA-4A9A-B11F-2B3DAB7E36DB}"/>
                  </a:ext>
                </a:extLst>
              </p:cNvPr>
              <p:cNvSpPr>
                <a:spLocks noGrp="1" noRot="1" noChangeAspect="1" noMove="1" noResize="1" noEditPoints="1" noAdjustHandles="1" noChangeArrowheads="1" noChangeShapeType="1" noTextEdit="1"/>
              </p:cNvSpPr>
              <p:nvPr>
                <p:ph idx="1"/>
              </p:nvPr>
            </p:nvSpPr>
            <p:spPr>
              <a:xfrm>
                <a:off x="677334" y="1122361"/>
                <a:ext cx="8704792" cy="5630863"/>
              </a:xfrm>
              <a:blipFill>
                <a:blip r:embed="rId2"/>
                <a:stretch>
                  <a:fillRect l="-280" t="-758" r="-980"/>
                </a:stretch>
              </a:blipFill>
            </p:spPr>
            <p:txBody>
              <a:bodyPr/>
              <a:lstStyle/>
              <a:p>
                <a:r>
                  <a:rPr lang="en-US">
                    <a:noFill/>
                  </a:rPr>
                  <a:t> </a:t>
                </a:r>
              </a:p>
            </p:txBody>
          </p:sp>
        </mc:Fallback>
      </mc:AlternateContent>
    </p:spTree>
    <p:extLst>
      <p:ext uri="{BB962C8B-B14F-4D97-AF65-F5344CB8AC3E}">
        <p14:creationId xmlns:p14="http://schemas.microsoft.com/office/powerpoint/2010/main" val="11900419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058DD-D269-4CB9-915D-8858ED025231}"/>
              </a:ext>
            </a:extLst>
          </p:cNvPr>
          <p:cNvSpPr>
            <a:spLocks noGrp="1"/>
          </p:cNvSpPr>
          <p:nvPr>
            <p:ph type="title"/>
          </p:nvPr>
        </p:nvSpPr>
        <p:spPr/>
        <p:txBody>
          <a:bodyPr/>
          <a:lstStyle/>
          <a:p>
            <a:r>
              <a:rPr lang="en-US" dirty="0"/>
              <a:t>Tactical Conclusions</a:t>
            </a:r>
          </a:p>
        </p:txBody>
      </p:sp>
      <p:sp>
        <p:nvSpPr>
          <p:cNvPr id="3" name="Content Placeholder 2">
            <a:extLst>
              <a:ext uri="{FF2B5EF4-FFF2-40B4-BE49-F238E27FC236}">
                <a16:creationId xmlns:a16="http://schemas.microsoft.com/office/drawing/2014/main" id="{26059379-DC46-4FE1-8FE4-27377CCE56BE}"/>
              </a:ext>
            </a:extLst>
          </p:cNvPr>
          <p:cNvSpPr>
            <a:spLocks noGrp="1"/>
          </p:cNvSpPr>
          <p:nvPr>
            <p:ph idx="1"/>
          </p:nvPr>
        </p:nvSpPr>
        <p:spPr>
          <a:xfrm>
            <a:off x="677334" y="1488613"/>
            <a:ext cx="8596668" cy="4921331"/>
          </a:xfrm>
        </p:spPr>
        <p:txBody>
          <a:bodyPr>
            <a:normAutofit/>
          </a:bodyPr>
          <a:lstStyle/>
          <a:p>
            <a:r>
              <a:rPr lang="en-US" sz="2600" dirty="0">
                <a:solidFill>
                  <a:schemeClr val="tx1"/>
                </a:solidFill>
                <a:highlight>
                  <a:srgbClr val="FFFF00"/>
                </a:highlight>
              </a:rPr>
              <a:t>In the Attacking 3</a:t>
            </a:r>
            <a:r>
              <a:rPr lang="en-US" sz="2600" baseline="30000" dirty="0">
                <a:solidFill>
                  <a:schemeClr val="tx1"/>
                </a:solidFill>
                <a:highlight>
                  <a:srgbClr val="FFFF00"/>
                </a:highlight>
              </a:rPr>
              <a:t>rd</a:t>
            </a:r>
            <a:r>
              <a:rPr lang="en-US" sz="2600" dirty="0">
                <a:solidFill>
                  <a:schemeClr val="tx1"/>
                </a:solidFill>
                <a:highlight>
                  <a:srgbClr val="FFFF00"/>
                </a:highlight>
              </a:rPr>
              <a:t>, BYU is most effective at getting Goals from the Inside 18 Center Zone</a:t>
            </a:r>
          </a:p>
          <a:p>
            <a:pPr lvl="1"/>
            <a:r>
              <a:rPr lang="en-US" sz="2400" i="1" dirty="0">
                <a:solidFill>
                  <a:schemeClr val="tx1"/>
                </a:solidFill>
                <a:highlight>
                  <a:srgbClr val="FFFF00"/>
                </a:highlight>
              </a:rPr>
              <a:t>(Goal Efficiency = 37%) </a:t>
            </a:r>
          </a:p>
          <a:p>
            <a:r>
              <a:rPr lang="en-US" sz="2600" dirty="0">
                <a:solidFill>
                  <a:schemeClr val="tx1"/>
                </a:solidFill>
                <a:highlight>
                  <a:srgbClr val="FFFF00"/>
                </a:highlight>
              </a:rPr>
              <a:t>BYU’s most effective start of possession, in term of creating goals, is a steal </a:t>
            </a:r>
          </a:p>
          <a:p>
            <a:pPr lvl="1"/>
            <a:r>
              <a:rPr lang="en-US" sz="2400" i="1" dirty="0">
                <a:solidFill>
                  <a:schemeClr val="tx1"/>
                </a:solidFill>
                <a:highlight>
                  <a:srgbClr val="FFFF00"/>
                </a:highlight>
              </a:rPr>
              <a:t>(60.87% of goals came from steals)</a:t>
            </a:r>
          </a:p>
          <a:p>
            <a:r>
              <a:rPr lang="en-US" sz="2600" dirty="0">
                <a:solidFill>
                  <a:schemeClr val="tx1"/>
                </a:solidFill>
                <a:highlight>
                  <a:srgbClr val="FFFF00"/>
                </a:highlight>
              </a:rPr>
              <a:t>BYU’s most effective area of the pitch for creating goals was the Attacking 3</a:t>
            </a:r>
            <a:r>
              <a:rPr lang="en-US" sz="2600" baseline="30000" dirty="0">
                <a:solidFill>
                  <a:schemeClr val="tx1"/>
                </a:solidFill>
                <a:highlight>
                  <a:srgbClr val="FFFF00"/>
                </a:highlight>
              </a:rPr>
              <a:t>rd</a:t>
            </a:r>
          </a:p>
          <a:p>
            <a:pPr lvl="1"/>
            <a:r>
              <a:rPr lang="en-US" sz="2400" i="1" dirty="0">
                <a:solidFill>
                  <a:schemeClr val="tx1"/>
                </a:solidFill>
                <a:highlight>
                  <a:srgbClr val="FFFF00"/>
                </a:highlight>
              </a:rPr>
              <a:t>(Zone Efficiency = 10.32%)</a:t>
            </a:r>
          </a:p>
          <a:p>
            <a:pPr lvl="1"/>
            <a:endParaRPr lang="en-US" dirty="0"/>
          </a:p>
          <a:p>
            <a:pPr lvl="1"/>
            <a:endParaRPr lang="en-US" dirty="0"/>
          </a:p>
          <a:p>
            <a:pPr marL="0" indent="0">
              <a:buNone/>
            </a:pPr>
            <a:endParaRPr lang="en-US" baseline="30000" dirty="0"/>
          </a:p>
        </p:txBody>
      </p:sp>
    </p:spTree>
    <p:extLst>
      <p:ext uri="{BB962C8B-B14F-4D97-AF65-F5344CB8AC3E}">
        <p14:creationId xmlns:p14="http://schemas.microsoft.com/office/powerpoint/2010/main" val="1386728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D122A-2B02-43DE-B76E-B6CE0B82FED4}"/>
              </a:ext>
            </a:extLst>
          </p:cNvPr>
          <p:cNvSpPr>
            <a:spLocks noGrp="1"/>
          </p:cNvSpPr>
          <p:nvPr>
            <p:ph type="title"/>
          </p:nvPr>
        </p:nvSpPr>
        <p:spPr/>
        <p:txBody>
          <a:bodyPr/>
          <a:lstStyle/>
          <a:p>
            <a:r>
              <a:rPr lang="en-US" dirty="0"/>
              <a:t>Tactical Conclusions</a:t>
            </a:r>
          </a:p>
        </p:txBody>
      </p:sp>
      <p:sp>
        <p:nvSpPr>
          <p:cNvPr id="3" name="Content Placeholder 2">
            <a:extLst>
              <a:ext uri="{FF2B5EF4-FFF2-40B4-BE49-F238E27FC236}">
                <a16:creationId xmlns:a16="http://schemas.microsoft.com/office/drawing/2014/main" id="{3D1DED75-FFD3-44C1-94EE-9FBEDC470BB3}"/>
              </a:ext>
            </a:extLst>
          </p:cNvPr>
          <p:cNvSpPr>
            <a:spLocks noGrp="1"/>
          </p:cNvSpPr>
          <p:nvPr>
            <p:ph idx="1"/>
          </p:nvPr>
        </p:nvSpPr>
        <p:spPr>
          <a:xfrm>
            <a:off x="677334" y="1579564"/>
            <a:ext cx="8596668" cy="4849811"/>
          </a:xfrm>
        </p:spPr>
        <p:txBody>
          <a:bodyPr>
            <a:normAutofit lnSpcReduction="10000"/>
          </a:bodyPr>
          <a:lstStyle/>
          <a:p>
            <a:r>
              <a:rPr lang="en-US" sz="2400" dirty="0">
                <a:solidFill>
                  <a:schemeClr val="tx1"/>
                </a:solidFill>
                <a:highlight>
                  <a:srgbClr val="FFFF00"/>
                </a:highlight>
              </a:rPr>
              <a:t>Implications for future play:</a:t>
            </a:r>
          </a:p>
          <a:p>
            <a:pPr lvl="1"/>
            <a:r>
              <a:rPr lang="en-US" sz="2400" dirty="0">
                <a:solidFill>
                  <a:schemeClr val="tx1"/>
                </a:solidFill>
                <a:highlight>
                  <a:srgbClr val="FFFF00"/>
                </a:highlight>
              </a:rPr>
              <a:t>BYU should send the ball forward from the defense and have their forwards go for steals from the opposing teams defense rather than trying to work the ball up from their own Defensive 3</a:t>
            </a:r>
            <a:r>
              <a:rPr lang="en-US" sz="2400" baseline="30000" dirty="0">
                <a:solidFill>
                  <a:schemeClr val="tx1"/>
                </a:solidFill>
                <a:highlight>
                  <a:srgbClr val="FFFF00"/>
                </a:highlight>
              </a:rPr>
              <a:t>rd</a:t>
            </a:r>
            <a:r>
              <a:rPr lang="en-US" sz="2400" dirty="0">
                <a:solidFill>
                  <a:schemeClr val="tx1"/>
                </a:solidFill>
                <a:highlight>
                  <a:srgbClr val="FFFF00"/>
                </a:highlight>
              </a:rPr>
              <a:t>.</a:t>
            </a:r>
          </a:p>
          <a:p>
            <a:pPr lvl="1"/>
            <a:r>
              <a:rPr lang="en-US" sz="2400" dirty="0">
                <a:solidFill>
                  <a:schemeClr val="tx1"/>
                </a:solidFill>
                <a:highlight>
                  <a:srgbClr val="FFFF00"/>
                </a:highlight>
              </a:rPr>
              <a:t>BYU should focus on having their forwards play tight defense to win the ball back deep in the opposing side of the field, creating a short field in the Attacking 3</a:t>
            </a:r>
            <a:r>
              <a:rPr lang="en-US" sz="2400" baseline="30000" dirty="0">
                <a:solidFill>
                  <a:schemeClr val="tx1"/>
                </a:solidFill>
                <a:highlight>
                  <a:srgbClr val="FFFF00"/>
                </a:highlight>
              </a:rPr>
              <a:t>rd</a:t>
            </a:r>
            <a:r>
              <a:rPr lang="en-US" sz="2400" dirty="0">
                <a:solidFill>
                  <a:schemeClr val="tx1"/>
                </a:solidFill>
                <a:highlight>
                  <a:srgbClr val="FFFF00"/>
                </a:highlight>
              </a:rPr>
              <a:t> to allow more starts of possession there.</a:t>
            </a:r>
          </a:p>
          <a:p>
            <a:pPr lvl="1"/>
            <a:r>
              <a:rPr lang="en-US" sz="2400" dirty="0">
                <a:solidFill>
                  <a:schemeClr val="tx1"/>
                </a:solidFill>
                <a:highlight>
                  <a:srgbClr val="FFFF00"/>
                </a:highlight>
              </a:rPr>
              <a:t>When BYU is in the Attacking 3</a:t>
            </a:r>
            <a:r>
              <a:rPr lang="en-US" sz="2400" baseline="30000" dirty="0">
                <a:solidFill>
                  <a:schemeClr val="tx1"/>
                </a:solidFill>
                <a:highlight>
                  <a:srgbClr val="FFFF00"/>
                </a:highlight>
              </a:rPr>
              <a:t>rd</a:t>
            </a:r>
            <a:r>
              <a:rPr lang="en-US" sz="2400" dirty="0">
                <a:solidFill>
                  <a:schemeClr val="tx1"/>
                </a:solidFill>
                <a:highlight>
                  <a:srgbClr val="FFFF00"/>
                </a:highlight>
              </a:rPr>
              <a:t>, they should work the ball into the center of the 18 yard box to shoot rather than attempting shots from outside the 18.</a:t>
            </a:r>
            <a:endParaRPr lang="en-US" dirty="0">
              <a:highlight>
                <a:srgbClr val="FFFF00"/>
              </a:highlight>
            </a:endParaRPr>
          </a:p>
        </p:txBody>
      </p:sp>
    </p:spTree>
    <p:extLst>
      <p:ext uri="{BB962C8B-B14F-4D97-AF65-F5344CB8AC3E}">
        <p14:creationId xmlns:p14="http://schemas.microsoft.com/office/powerpoint/2010/main" val="20299533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6BF23F-6EF0-4127-AF35-4C3E8EEE1A14}"/>
              </a:ext>
            </a:extLst>
          </p:cNvPr>
          <p:cNvSpPr>
            <a:spLocks noGrp="1"/>
          </p:cNvSpPr>
          <p:nvPr>
            <p:ph type="title"/>
          </p:nvPr>
        </p:nvSpPr>
        <p:spPr>
          <a:xfrm>
            <a:off x="1797666" y="2768600"/>
            <a:ext cx="8596668" cy="1320800"/>
          </a:xfrm>
        </p:spPr>
        <p:txBody>
          <a:bodyPr anchor="ctr">
            <a:normAutofit/>
          </a:bodyPr>
          <a:lstStyle/>
          <a:p>
            <a:pPr algn="ctr"/>
            <a:r>
              <a:rPr lang="en-US" sz="5400" dirty="0"/>
              <a:t>QUESTIONS?</a:t>
            </a:r>
          </a:p>
        </p:txBody>
      </p:sp>
    </p:spTree>
    <p:extLst>
      <p:ext uri="{BB962C8B-B14F-4D97-AF65-F5344CB8AC3E}">
        <p14:creationId xmlns:p14="http://schemas.microsoft.com/office/powerpoint/2010/main" val="2154689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97A2-BCA4-43D9-97FA-CE7C5896C1ED}"/>
              </a:ext>
            </a:extLst>
          </p:cNvPr>
          <p:cNvSpPr>
            <a:spLocks noGrp="1"/>
          </p:cNvSpPr>
          <p:nvPr>
            <p:ph type="title"/>
          </p:nvPr>
        </p:nvSpPr>
        <p:spPr>
          <a:xfrm>
            <a:off x="677332" y="390525"/>
            <a:ext cx="8596668" cy="1320800"/>
          </a:xfrm>
        </p:spPr>
        <p:txBody>
          <a:bodyPr/>
          <a:lstStyle/>
          <a:p>
            <a:r>
              <a:rPr lang="en-US" dirty="0"/>
              <a:t>Location of Play Zone Breakdown</a:t>
            </a:r>
          </a:p>
        </p:txBody>
      </p:sp>
      <p:sp>
        <p:nvSpPr>
          <p:cNvPr id="3" name="Content Placeholder 2">
            <a:extLst>
              <a:ext uri="{FF2B5EF4-FFF2-40B4-BE49-F238E27FC236}">
                <a16:creationId xmlns:a16="http://schemas.microsoft.com/office/drawing/2014/main" id="{8F5798F7-8C33-4E8F-A6AA-E64C5436C621}"/>
              </a:ext>
            </a:extLst>
          </p:cNvPr>
          <p:cNvSpPr>
            <a:spLocks noGrp="1"/>
          </p:cNvSpPr>
          <p:nvPr>
            <p:ph idx="1"/>
          </p:nvPr>
        </p:nvSpPr>
        <p:spPr>
          <a:xfrm>
            <a:off x="668240" y="1270000"/>
            <a:ext cx="3250055" cy="4759787"/>
          </a:xfrm>
        </p:spPr>
        <p:txBody>
          <a:bodyPr/>
          <a:lstStyle/>
          <a:p>
            <a:r>
              <a:rPr lang="en-US" sz="2400" b="1" i="1" dirty="0">
                <a:solidFill>
                  <a:schemeClr val="tx1"/>
                </a:solidFill>
              </a:rPr>
              <a:t>Important Terms:</a:t>
            </a:r>
          </a:p>
          <a:p>
            <a:r>
              <a:rPr lang="en-US" b="1" dirty="0">
                <a:solidFill>
                  <a:schemeClr val="tx1"/>
                </a:solidFill>
              </a:rPr>
              <a:t>Attacking 3</a:t>
            </a:r>
            <a:r>
              <a:rPr lang="en-US" b="1" baseline="30000" dirty="0">
                <a:solidFill>
                  <a:schemeClr val="tx1"/>
                </a:solidFill>
              </a:rPr>
              <a:t>rd</a:t>
            </a:r>
            <a:r>
              <a:rPr lang="en-US" b="1" dirty="0">
                <a:solidFill>
                  <a:schemeClr val="tx1"/>
                </a:solidFill>
              </a:rPr>
              <a:t> </a:t>
            </a:r>
            <a:r>
              <a:rPr lang="en-US" dirty="0">
                <a:solidFill>
                  <a:schemeClr val="tx1"/>
                </a:solidFill>
              </a:rPr>
              <a:t>= the third of the pitch with the opponent’s goal</a:t>
            </a:r>
          </a:p>
          <a:p>
            <a:r>
              <a:rPr lang="en-US" b="1" dirty="0">
                <a:solidFill>
                  <a:schemeClr val="tx1"/>
                </a:solidFill>
              </a:rPr>
              <a:t>Middle 3</a:t>
            </a:r>
            <a:r>
              <a:rPr lang="en-US" b="1" baseline="30000" dirty="0">
                <a:solidFill>
                  <a:schemeClr val="tx1"/>
                </a:solidFill>
              </a:rPr>
              <a:t>rd</a:t>
            </a:r>
            <a:r>
              <a:rPr lang="en-US" b="1" dirty="0">
                <a:solidFill>
                  <a:schemeClr val="tx1"/>
                </a:solidFill>
              </a:rPr>
              <a:t> </a:t>
            </a:r>
            <a:r>
              <a:rPr lang="en-US" dirty="0">
                <a:solidFill>
                  <a:schemeClr val="tx1"/>
                </a:solidFill>
              </a:rPr>
              <a:t>= the middle third of the pitch</a:t>
            </a:r>
          </a:p>
          <a:p>
            <a:r>
              <a:rPr lang="en-US" b="1" dirty="0">
                <a:solidFill>
                  <a:schemeClr val="tx1"/>
                </a:solidFill>
              </a:rPr>
              <a:t>Defensive 3</a:t>
            </a:r>
            <a:r>
              <a:rPr lang="en-US" b="1" baseline="30000" dirty="0">
                <a:solidFill>
                  <a:schemeClr val="tx1"/>
                </a:solidFill>
              </a:rPr>
              <a:t>rd</a:t>
            </a:r>
            <a:r>
              <a:rPr lang="en-US" b="1" dirty="0">
                <a:solidFill>
                  <a:schemeClr val="tx1"/>
                </a:solidFill>
              </a:rPr>
              <a:t> </a:t>
            </a:r>
            <a:r>
              <a:rPr lang="en-US" dirty="0">
                <a:solidFill>
                  <a:schemeClr val="tx1"/>
                </a:solidFill>
              </a:rPr>
              <a:t>= the third of the pitch where a team defends their own goal </a:t>
            </a:r>
          </a:p>
          <a:p>
            <a:pPr marL="0" indent="0">
              <a:buNone/>
            </a:pPr>
            <a:endParaRPr lang="en-US" dirty="0"/>
          </a:p>
          <a:p>
            <a:pPr marL="0" indent="0">
              <a:buNone/>
            </a:pPr>
            <a:endParaRPr lang="en-US" dirty="0"/>
          </a:p>
          <a:p>
            <a:endParaRPr lang="en-US" dirty="0"/>
          </a:p>
          <a:p>
            <a:pPr lvl="1"/>
            <a:endParaRPr lang="en-US" dirty="0"/>
          </a:p>
        </p:txBody>
      </p:sp>
      <p:pic>
        <p:nvPicPr>
          <p:cNvPr id="4" name="Content Placeholder 3">
            <a:extLst>
              <a:ext uri="{FF2B5EF4-FFF2-40B4-BE49-F238E27FC236}">
                <a16:creationId xmlns:a16="http://schemas.microsoft.com/office/drawing/2014/main" id="{D380E223-E421-4B30-B23C-E82AD10A8239}"/>
              </a:ext>
            </a:extLst>
          </p:cNvPr>
          <p:cNvPicPr>
            <a:picLocks noChangeAspect="1"/>
          </p:cNvPicPr>
          <p:nvPr/>
        </p:nvPicPr>
        <p:blipFill rotWithShape="1">
          <a:blip r:embed="rId2"/>
          <a:srcRect l="24083" t="24740" r="25544" b="5939"/>
          <a:stretch/>
        </p:blipFill>
        <p:spPr>
          <a:xfrm>
            <a:off x="3927389" y="1270000"/>
            <a:ext cx="7227038" cy="5340582"/>
          </a:xfrm>
          <a:prstGeom prst="rect">
            <a:avLst/>
          </a:prstGeom>
        </p:spPr>
      </p:pic>
      <p:sp>
        <p:nvSpPr>
          <p:cNvPr id="5" name="TextBox 4">
            <a:extLst>
              <a:ext uri="{FF2B5EF4-FFF2-40B4-BE49-F238E27FC236}">
                <a16:creationId xmlns:a16="http://schemas.microsoft.com/office/drawing/2014/main" id="{5A239562-A7F9-42A3-97B2-B831BD9AB20A}"/>
              </a:ext>
            </a:extLst>
          </p:cNvPr>
          <p:cNvSpPr txBox="1"/>
          <p:nvPr/>
        </p:nvSpPr>
        <p:spPr>
          <a:xfrm rot="16200000">
            <a:off x="10870856" y="3755624"/>
            <a:ext cx="936475"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GOALIE</a:t>
            </a:r>
          </a:p>
        </p:txBody>
      </p:sp>
    </p:spTree>
    <p:extLst>
      <p:ext uri="{BB962C8B-B14F-4D97-AF65-F5344CB8AC3E}">
        <p14:creationId xmlns:p14="http://schemas.microsoft.com/office/powerpoint/2010/main" val="156151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9E12D-00F7-42D3-BC46-787DA49FCA41}"/>
              </a:ext>
            </a:extLst>
          </p:cNvPr>
          <p:cNvSpPr>
            <a:spLocks noGrp="1"/>
          </p:cNvSpPr>
          <p:nvPr>
            <p:ph type="title"/>
          </p:nvPr>
        </p:nvSpPr>
        <p:spPr/>
        <p:txBody>
          <a:bodyPr/>
          <a:lstStyle/>
          <a:p>
            <a:r>
              <a:rPr lang="en-US" dirty="0"/>
              <a:t>Scoring Zone Breakdown</a:t>
            </a:r>
          </a:p>
        </p:txBody>
      </p:sp>
      <p:sp>
        <p:nvSpPr>
          <p:cNvPr id="3" name="Content Placeholder 2">
            <a:extLst>
              <a:ext uri="{FF2B5EF4-FFF2-40B4-BE49-F238E27FC236}">
                <a16:creationId xmlns:a16="http://schemas.microsoft.com/office/drawing/2014/main" id="{4F315CA6-BFE4-4438-AE68-C679A07B21A5}"/>
              </a:ext>
            </a:extLst>
          </p:cNvPr>
          <p:cNvSpPr>
            <a:spLocks noGrp="1"/>
          </p:cNvSpPr>
          <p:nvPr>
            <p:ph idx="1"/>
          </p:nvPr>
        </p:nvSpPr>
        <p:spPr>
          <a:xfrm>
            <a:off x="209550" y="1446213"/>
            <a:ext cx="3495676" cy="5133975"/>
          </a:xfrm>
        </p:spPr>
        <p:txBody>
          <a:bodyPr>
            <a:normAutofit/>
          </a:bodyPr>
          <a:lstStyle/>
          <a:p>
            <a:r>
              <a:rPr lang="en-US" sz="2400" b="1" i="1" dirty="0">
                <a:solidFill>
                  <a:schemeClr val="tx1"/>
                </a:solidFill>
              </a:rPr>
              <a:t>Important Terms:</a:t>
            </a:r>
          </a:p>
          <a:p>
            <a:r>
              <a:rPr lang="en-US" b="1" dirty="0">
                <a:solidFill>
                  <a:schemeClr val="tx1"/>
                </a:solidFill>
              </a:rPr>
              <a:t>Inside 6 </a:t>
            </a:r>
            <a:r>
              <a:rPr lang="en-US" dirty="0">
                <a:solidFill>
                  <a:schemeClr val="tx1"/>
                </a:solidFill>
              </a:rPr>
              <a:t>= The area inside the 6-yard box</a:t>
            </a:r>
          </a:p>
          <a:p>
            <a:r>
              <a:rPr lang="en-US" b="1" dirty="0">
                <a:solidFill>
                  <a:schemeClr val="tx1"/>
                </a:solidFill>
              </a:rPr>
              <a:t>Inside 18 </a:t>
            </a:r>
            <a:r>
              <a:rPr lang="en-US" dirty="0">
                <a:solidFill>
                  <a:schemeClr val="tx1"/>
                </a:solidFill>
              </a:rPr>
              <a:t>= The area inside the 18-yard box</a:t>
            </a:r>
          </a:p>
          <a:p>
            <a:r>
              <a:rPr lang="en-US" b="1" dirty="0">
                <a:solidFill>
                  <a:schemeClr val="tx1"/>
                </a:solidFill>
              </a:rPr>
              <a:t>Outside 18 </a:t>
            </a:r>
            <a:r>
              <a:rPr lang="en-US" dirty="0">
                <a:solidFill>
                  <a:schemeClr val="tx1"/>
                </a:solidFill>
              </a:rPr>
              <a:t>= The area outside the 18-yard box</a:t>
            </a:r>
          </a:p>
        </p:txBody>
      </p:sp>
      <p:pic>
        <p:nvPicPr>
          <p:cNvPr id="4" name="Picture 3">
            <a:extLst>
              <a:ext uri="{FF2B5EF4-FFF2-40B4-BE49-F238E27FC236}">
                <a16:creationId xmlns:a16="http://schemas.microsoft.com/office/drawing/2014/main" id="{FAA77227-5D8A-46CA-83C6-09776B51DA31}"/>
              </a:ext>
            </a:extLst>
          </p:cNvPr>
          <p:cNvPicPr>
            <a:picLocks noChangeAspect="1"/>
          </p:cNvPicPr>
          <p:nvPr/>
        </p:nvPicPr>
        <p:blipFill rotWithShape="1">
          <a:blip r:embed="rId2"/>
          <a:srcRect l="26790" t="30418" r="27741" b="14048"/>
          <a:stretch/>
        </p:blipFill>
        <p:spPr>
          <a:xfrm>
            <a:off x="3705226" y="1309054"/>
            <a:ext cx="7980806" cy="5234339"/>
          </a:xfrm>
          <a:prstGeom prst="rect">
            <a:avLst/>
          </a:prstGeom>
        </p:spPr>
      </p:pic>
    </p:spTree>
    <p:extLst>
      <p:ext uri="{BB962C8B-B14F-4D97-AF65-F5344CB8AC3E}">
        <p14:creationId xmlns:p14="http://schemas.microsoft.com/office/powerpoint/2010/main" val="2830575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B84F5-87BA-4669-82B1-4FE747B50F37}"/>
              </a:ext>
            </a:extLst>
          </p:cNvPr>
          <p:cNvSpPr>
            <a:spLocks noGrp="1"/>
          </p:cNvSpPr>
          <p:nvPr>
            <p:ph type="title"/>
          </p:nvPr>
        </p:nvSpPr>
        <p:spPr/>
        <p:txBody>
          <a:bodyPr/>
          <a:lstStyle/>
          <a:p>
            <a:r>
              <a:rPr lang="en-US" dirty="0"/>
              <a:t>Research Inquiries/Methods </a:t>
            </a:r>
          </a:p>
        </p:txBody>
      </p:sp>
      <p:sp>
        <p:nvSpPr>
          <p:cNvPr id="3" name="Content Placeholder 2">
            <a:extLst>
              <a:ext uri="{FF2B5EF4-FFF2-40B4-BE49-F238E27FC236}">
                <a16:creationId xmlns:a16="http://schemas.microsoft.com/office/drawing/2014/main" id="{7F5F183B-0E5C-4CA5-B6F2-67D3A1E58E32}"/>
              </a:ext>
            </a:extLst>
          </p:cNvPr>
          <p:cNvSpPr>
            <a:spLocks noGrp="1"/>
          </p:cNvSpPr>
          <p:nvPr>
            <p:ph idx="1"/>
          </p:nvPr>
        </p:nvSpPr>
        <p:spPr>
          <a:xfrm>
            <a:off x="677334" y="1636714"/>
            <a:ext cx="8596668" cy="4240211"/>
          </a:xfrm>
        </p:spPr>
        <p:txBody>
          <a:bodyPr>
            <a:normAutofit lnSpcReduction="10000"/>
          </a:bodyPr>
          <a:lstStyle/>
          <a:p>
            <a:r>
              <a:rPr lang="en-US" sz="2000" dirty="0">
                <a:solidFill>
                  <a:schemeClr val="tx1"/>
                </a:solidFill>
              </a:rPr>
              <a:t>Hypothesis Questions:</a:t>
            </a:r>
          </a:p>
          <a:p>
            <a:pPr lvl="1" fontAlgn="base"/>
            <a:r>
              <a:rPr lang="en-US" sz="2000" dirty="0">
                <a:solidFill>
                  <a:schemeClr val="tx1"/>
                </a:solidFill>
              </a:rPr>
              <a:t>Where in the Attacking 3</a:t>
            </a:r>
            <a:r>
              <a:rPr lang="en-US" sz="2000" baseline="30000" dirty="0">
                <a:solidFill>
                  <a:schemeClr val="tx1"/>
                </a:solidFill>
              </a:rPr>
              <a:t>rd</a:t>
            </a:r>
            <a:r>
              <a:rPr lang="en-US" sz="2000" dirty="0">
                <a:solidFill>
                  <a:schemeClr val="tx1"/>
                </a:solidFill>
              </a:rPr>
              <a:t> is BYU most effective at taking shots on goal? At scoring goals?</a:t>
            </a:r>
          </a:p>
          <a:p>
            <a:pPr lvl="1" fontAlgn="base"/>
            <a:r>
              <a:rPr lang="en-US" sz="2000" dirty="0">
                <a:solidFill>
                  <a:schemeClr val="tx1"/>
                </a:solidFill>
              </a:rPr>
              <a:t>What type of play is the most effective start of build-up to lead to a score?</a:t>
            </a:r>
          </a:p>
          <a:p>
            <a:pPr lvl="1" fontAlgn="base"/>
            <a:r>
              <a:rPr lang="en-US" sz="2000" dirty="0">
                <a:solidFill>
                  <a:schemeClr val="tx1"/>
                </a:solidFill>
              </a:rPr>
              <a:t>Where on the pitch is BYU most effective at creating goals? </a:t>
            </a:r>
          </a:p>
          <a:p>
            <a:pPr marL="457200" lvl="1" indent="0" fontAlgn="base">
              <a:buNone/>
            </a:pPr>
            <a:endParaRPr lang="en-US" sz="2000" dirty="0">
              <a:solidFill>
                <a:schemeClr val="tx1"/>
              </a:solidFill>
            </a:endParaRPr>
          </a:p>
          <a:p>
            <a:r>
              <a:rPr lang="en-US" sz="2000" dirty="0">
                <a:solidFill>
                  <a:schemeClr val="tx1"/>
                </a:solidFill>
              </a:rPr>
              <a:t>Data collection methods:</a:t>
            </a:r>
          </a:p>
          <a:p>
            <a:pPr lvl="1" fontAlgn="base"/>
            <a:r>
              <a:rPr lang="en-US" sz="2000" dirty="0">
                <a:solidFill>
                  <a:schemeClr val="tx1"/>
                </a:solidFill>
              </a:rPr>
              <a:t>Data collected from watching film of BYU’s 6 home games in the Collegiate Club Division</a:t>
            </a:r>
          </a:p>
          <a:p>
            <a:pPr lvl="1" fontAlgn="base"/>
            <a:r>
              <a:rPr lang="en-US" sz="2000" dirty="0">
                <a:solidFill>
                  <a:schemeClr val="tx1"/>
                </a:solidFill>
              </a:rPr>
              <a:t>R, Plotly, Excel, CSV, YouTube Film</a:t>
            </a:r>
          </a:p>
          <a:p>
            <a:pPr marL="457200" lvl="1" indent="0" fontAlgn="base">
              <a:buNone/>
            </a:pPr>
            <a:endParaRPr lang="en-US" dirty="0"/>
          </a:p>
          <a:p>
            <a:pPr lvl="1" fontAlgn="base"/>
            <a:endParaRPr lang="en-US" dirty="0"/>
          </a:p>
        </p:txBody>
      </p:sp>
    </p:spTree>
    <p:extLst>
      <p:ext uri="{BB962C8B-B14F-4D97-AF65-F5344CB8AC3E}">
        <p14:creationId xmlns:p14="http://schemas.microsoft.com/office/powerpoint/2010/main" val="3087895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67DCE-07D8-416F-8575-4E1FD2102DFB}"/>
              </a:ext>
            </a:extLst>
          </p:cNvPr>
          <p:cNvSpPr>
            <a:spLocks noGrp="1"/>
          </p:cNvSpPr>
          <p:nvPr>
            <p:ph type="title"/>
          </p:nvPr>
        </p:nvSpPr>
        <p:spPr/>
        <p:txBody>
          <a:bodyPr/>
          <a:lstStyle/>
          <a:p>
            <a:r>
              <a:rPr lang="en-US" dirty="0"/>
              <a:t>Methods of Data Collection: Shots</a:t>
            </a:r>
          </a:p>
        </p:txBody>
      </p:sp>
      <p:sp>
        <p:nvSpPr>
          <p:cNvPr id="3" name="Content Placeholder 2">
            <a:extLst>
              <a:ext uri="{FF2B5EF4-FFF2-40B4-BE49-F238E27FC236}">
                <a16:creationId xmlns:a16="http://schemas.microsoft.com/office/drawing/2014/main" id="{770FD398-24EC-439E-BCEB-9F037EA942C7}"/>
              </a:ext>
            </a:extLst>
          </p:cNvPr>
          <p:cNvSpPr>
            <a:spLocks noGrp="1"/>
          </p:cNvSpPr>
          <p:nvPr>
            <p:ph idx="1"/>
          </p:nvPr>
        </p:nvSpPr>
        <p:spPr>
          <a:xfrm>
            <a:off x="677333" y="1360488"/>
            <a:ext cx="2970741" cy="4983161"/>
          </a:xfrm>
        </p:spPr>
        <p:txBody>
          <a:bodyPr/>
          <a:lstStyle/>
          <a:p>
            <a:r>
              <a:rPr lang="en-US" dirty="0">
                <a:solidFill>
                  <a:schemeClr val="tx1"/>
                </a:solidFill>
              </a:rPr>
              <a:t>Shot Plot from the BYU v SUU game</a:t>
            </a:r>
          </a:p>
          <a:p>
            <a:pPr marL="0" indent="0">
              <a:buNone/>
            </a:pPr>
            <a:r>
              <a:rPr lang="en-US" dirty="0">
                <a:solidFill>
                  <a:schemeClr val="tx1"/>
                </a:solidFill>
              </a:rPr>
              <a:t>  	</a:t>
            </a:r>
            <a:r>
              <a:rPr lang="en-US" sz="1400" dirty="0">
                <a:solidFill>
                  <a:schemeClr val="tx1"/>
                </a:solidFill>
              </a:rPr>
              <a:t>(1</a:t>
            </a:r>
            <a:r>
              <a:rPr lang="en-US" sz="1400" baseline="30000" dirty="0">
                <a:solidFill>
                  <a:schemeClr val="tx1"/>
                </a:solidFill>
              </a:rPr>
              <a:t>st</a:t>
            </a:r>
            <a:r>
              <a:rPr lang="en-US" sz="1400" dirty="0">
                <a:solidFill>
                  <a:schemeClr val="tx1"/>
                </a:solidFill>
              </a:rPr>
              <a:t> Half on the Right)</a:t>
            </a:r>
          </a:p>
          <a:p>
            <a:pPr marL="0" indent="0">
              <a:buNone/>
            </a:pPr>
            <a:endParaRPr lang="en-US" dirty="0">
              <a:solidFill>
                <a:schemeClr val="tx1"/>
              </a:solidFill>
            </a:endParaRPr>
          </a:p>
          <a:p>
            <a:pPr marL="0" indent="0">
              <a:buNone/>
            </a:pPr>
            <a:r>
              <a:rPr lang="en-US" dirty="0">
                <a:solidFill>
                  <a:schemeClr val="tx1"/>
                </a:solidFill>
              </a:rPr>
              <a:t>	 = Miss</a:t>
            </a:r>
          </a:p>
          <a:p>
            <a:pPr marL="0" indent="0">
              <a:buNone/>
            </a:pPr>
            <a:endParaRPr lang="en-US" dirty="0">
              <a:solidFill>
                <a:schemeClr val="tx1"/>
              </a:solidFill>
            </a:endParaRPr>
          </a:p>
          <a:p>
            <a:pPr marL="0" indent="0">
              <a:buNone/>
            </a:pPr>
            <a:r>
              <a:rPr lang="en-US" dirty="0">
                <a:solidFill>
                  <a:schemeClr val="tx1"/>
                </a:solidFill>
              </a:rPr>
              <a:t>       = Shot on Goal</a:t>
            </a:r>
          </a:p>
          <a:p>
            <a:endParaRPr lang="en-US" dirty="0">
              <a:solidFill>
                <a:schemeClr val="tx1"/>
              </a:solidFill>
            </a:endParaRPr>
          </a:p>
          <a:p>
            <a:pPr marL="0" indent="0">
              <a:buNone/>
            </a:pPr>
            <a:r>
              <a:rPr lang="en-US" dirty="0">
                <a:solidFill>
                  <a:schemeClr val="tx1"/>
                </a:solidFill>
              </a:rPr>
              <a:t>       = Goal</a:t>
            </a:r>
          </a:p>
          <a:p>
            <a:endParaRPr lang="en-US" dirty="0"/>
          </a:p>
          <a:p>
            <a:pPr marL="0" indent="0">
              <a:buNone/>
            </a:pPr>
            <a:endParaRPr lang="en-US" dirty="0"/>
          </a:p>
        </p:txBody>
      </p:sp>
      <p:pic>
        <p:nvPicPr>
          <p:cNvPr id="4" name="Picture 3">
            <a:extLst>
              <a:ext uri="{FF2B5EF4-FFF2-40B4-BE49-F238E27FC236}">
                <a16:creationId xmlns:a16="http://schemas.microsoft.com/office/drawing/2014/main" id="{5719DEE8-C4AB-4534-893D-A787A4FEB331}"/>
              </a:ext>
            </a:extLst>
          </p:cNvPr>
          <p:cNvPicPr>
            <a:picLocks noChangeAspect="1"/>
          </p:cNvPicPr>
          <p:nvPr/>
        </p:nvPicPr>
        <p:blipFill rotWithShape="1">
          <a:blip r:embed="rId2"/>
          <a:srcRect l="19773" t="25426" r="27048" b="6865"/>
          <a:stretch/>
        </p:blipFill>
        <p:spPr>
          <a:xfrm>
            <a:off x="3714750" y="1360488"/>
            <a:ext cx="7467600" cy="5105400"/>
          </a:xfrm>
          <a:prstGeom prst="rect">
            <a:avLst/>
          </a:prstGeom>
        </p:spPr>
      </p:pic>
      <p:sp>
        <p:nvSpPr>
          <p:cNvPr id="5" name="Oval 4">
            <a:extLst>
              <a:ext uri="{FF2B5EF4-FFF2-40B4-BE49-F238E27FC236}">
                <a16:creationId xmlns:a16="http://schemas.microsoft.com/office/drawing/2014/main" id="{72D143B7-6537-48B6-B2E8-B3A152F9CE11}"/>
              </a:ext>
            </a:extLst>
          </p:cNvPr>
          <p:cNvSpPr/>
          <p:nvPr/>
        </p:nvSpPr>
        <p:spPr>
          <a:xfrm>
            <a:off x="830580" y="3646566"/>
            <a:ext cx="365760" cy="36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D15ECFB-5A61-4A8C-94E8-D8D05B0F2438}"/>
              </a:ext>
            </a:extLst>
          </p:cNvPr>
          <p:cNvSpPr/>
          <p:nvPr/>
        </p:nvSpPr>
        <p:spPr>
          <a:xfrm>
            <a:off x="830580" y="4462462"/>
            <a:ext cx="365760" cy="365760"/>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071972E-A64B-4168-8C33-20CE4FFF347A}"/>
              </a:ext>
            </a:extLst>
          </p:cNvPr>
          <p:cNvSpPr/>
          <p:nvPr/>
        </p:nvSpPr>
        <p:spPr>
          <a:xfrm>
            <a:off x="830580" y="2830671"/>
            <a:ext cx="365760" cy="36576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4198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C847-94AD-4DB1-9A16-F8E215005D18}"/>
              </a:ext>
            </a:extLst>
          </p:cNvPr>
          <p:cNvSpPr>
            <a:spLocks noGrp="1"/>
          </p:cNvSpPr>
          <p:nvPr>
            <p:ph type="title"/>
          </p:nvPr>
        </p:nvSpPr>
        <p:spPr/>
        <p:txBody>
          <a:bodyPr/>
          <a:lstStyle/>
          <a:p>
            <a:r>
              <a:rPr lang="en-US" dirty="0"/>
              <a:t>BYU Shot Efficiency Summary Statistics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6A85EE-5FE4-407A-997C-E22B89B30D3A}"/>
                  </a:ext>
                </a:extLst>
              </p:cNvPr>
              <p:cNvSpPr>
                <a:spLocks noGrp="1"/>
              </p:cNvSpPr>
              <p:nvPr>
                <p:ph idx="1"/>
              </p:nvPr>
            </p:nvSpPr>
            <p:spPr>
              <a:xfrm>
                <a:off x="677334" y="1608139"/>
                <a:ext cx="8596668" cy="4573586"/>
              </a:xfrm>
            </p:spPr>
            <p:txBody>
              <a:bodyPr>
                <a:normAutofit fontScale="92500" lnSpcReduction="10000"/>
              </a:bodyPr>
              <a:lstStyle/>
              <a:p>
                <a:r>
                  <a:rPr lang="en-US" sz="2400" dirty="0">
                    <a:solidFill>
                      <a:schemeClr val="tx1"/>
                    </a:solidFill>
                  </a:rPr>
                  <a:t>Number of Shots = 193</a:t>
                </a:r>
              </a:p>
              <a:p>
                <a:r>
                  <a:rPr lang="en-US" sz="2400" dirty="0">
                    <a:solidFill>
                      <a:schemeClr val="tx1"/>
                    </a:solidFill>
                  </a:rPr>
                  <a:t>Shots on Goal = 112</a:t>
                </a:r>
              </a:p>
              <a:p>
                <a:r>
                  <a:rPr lang="en-US" sz="2400" dirty="0">
                    <a:solidFill>
                      <a:schemeClr val="tx1"/>
                    </a:solidFill>
                  </a:rPr>
                  <a:t>Goals = 46</a:t>
                </a:r>
              </a:p>
              <a:p>
                <a:endParaRPr lang="en-US" sz="2400" dirty="0">
                  <a:solidFill>
                    <a:schemeClr val="tx1"/>
                  </a:solidFill>
                </a:endParaRPr>
              </a:p>
              <a:p>
                <a:r>
                  <a:rPr lang="en-US" sz="2400" b="1" dirty="0">
                    <a:solidFill>
                      <a:schemeClr val="tx1"/>
                    </a:solidFill>
                  </a:rPr>
                  <a:t>Overall Offensive Efficiency </a:t>
                </a:r>
                <a:r>
                  <a:rPr lang="en-US" sz="2400" b="1" dirty="0">
                    <a:solidFill>
                      <a:schemeClr val="tx1"/>
                    </a:solidFill>
                    <a:highlight>
                      <a:srgbClr val="FFFF00"/>
                    </a:highlight>
                  </a:rPr>
                  <a:t>Statistics</a:t>
                </a:r>
              </a:p>
              <a:p>
                <a:pPr lvl="1"/>
                <a14:m>
                  <m:oMath xmlns:m="http://schemas.openxmlformats.org/officeDocument/2006/math">
                    <m:r>
                      <a:rPr lang="en-US" sz="2200" b="0" i="1" smtClean="0">
                        <a:solidFill>
                          <a:schemeClr val="tx1"/>
                        </a:solidFill>
                        <a:latin typeface="Cambria Math" panose="02040503050406030204" pitchFamily="18" charset="0"/>
                      </a:rPr>
                      <m:t>𝑆h𝑜𝑡</m:t>
                    </m:r>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𝐸𝑓𝑓𝑖𝑐𝑖𝑒𝑛𝑐𝑦</m:t>
                    </m:r>
                    <m:r>
                      <a:rPr lang="en-US" sz="2200" b="0" i="1" smtClean="0">
                        <a:solidFill>
                          <a:schemeClr val="tx1"/>
                        </a:solidFill>
                        <a:latin typeface="Cambria Math" panose="02040503050406030204" pitchFamily="18" charset="0"/>
                      </a:rPr>
                      <m:t> = </m:t>
                    </m:r>
                    <m:f>
                      <m:fPr>
                        <m:ctrlPr>
                          <a:rPr lang="en-US" sz="2200" i="1" smtClean="0">
                            <a:solidFill>
                              <a:schemeClr val="tx1"/>
                            </a:solidFill>
                            <a:latin typeface="Cambria Math" panose="02040503050406030204" pitchFamily="18" charset="0"/>
                          </a:rPr>
                        </m:ctrlPr>
                      </m:fPr>
                      <m:num>
                        <m:r>
                          <a:rPr lang="en-US" sz="2200" b="0" i="1" smtClean="0">
                            <a:solidFill>
                              <a:schemeClr val="tx1"/>
                            </a:solidFill>
                            <a:latin typeface="Cambria Math" panose="02040503050406030204" pitchFamily="18" charset="0"/>
                          </a:rPr>
                          <m:t>𝑆h𝑜𝑡𝑠</m:t>
                        </m:r>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𝑜𝑛</m:t>
                        </m:r>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𝐺𝑜𝑎𝑙</m:t>
                        </m:r>
                      </m:num>
                      <m:den>
                        <m:r>
                          <a:rPr lang="en-US" sz="2200" b="0" i="1" smtClean="0">
                            <a:solidFill>
                              <a:schemeClr val="tx1"/>
                            </a:solidFill>
                            <a:latin typeface="Cambria Math" panose="02040503050406030204" pitchFamily="18" charset="0"/>
                          </a:rPr>
                          <m:t>𝑁𝑢𝑚𝑏𝑒𝑟</m:t>
                        </m:r>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𝑜𝑓</m:t>
                        </m:r>
                        <m:r>
                          <a:rPr lang="en-US" sz="2200" b="0" i="1" smtClean="0">
                            <a:solidFill>
                              <a:schemeClr val="tx1"/>
                            </a:solidFill>
                            <a:latin typeface="Cambria Math" panose="02040503050406030204" pitchFamily="18" charset="0"/>
                          </a:rPr>
                          <m:t> </m:t>
                        </m:r>
                        <m:r>
                          <a:rPr lang="en-US" sz="2200" b="0" i="1" smtClean="0">
                            <a:solidFill>
                              <a:schemeClr val="tx1"/>
                            </a:solidFill>
                            <a:latin typeface="Cambria Math" panose="02040503050406030204" pitchFamily="18" charset="0"/>
                          </a:rPr>
                          <m:t>𝑆h𝑜𝑡𝑠</m:t>
                        </m:r>
                      </m:den>
                    </m:f>
                  </m:oMath>
                </a14:m>
                <a:endParaRPr lang="en-US" sz="2200" dirty="0">
                  <a:solidFill>
                    <a:schemeClr val="tx1"/>
                  </a:solidFill>
                </a:endParaRPr>
              </a:p>
              <a:p>
                <a:pPr lvl="2"/>
                <a:r>
                  <a:rPr lang="en-US" sz="2200" b="1" i="1" dirty="0">
                    <a:solidFill>
                      <a:schemeClr val="tx1"/>
                    </a:solidFill>
                  </a:rPr>
                  <a:t>SE </a:t>
                </a:r>
                <a:r>
                  <a:rPr lang="en-US" sz="2200" b="1" i="1" dirty="0">
                    <a:solidFill>
                      <a:schemeClr val="tx1"/>
                    </a:solidFill>
                    <a:highlight>
                      <a:srgbClr val="FFFF00"/>
                    </a:highlight>
                  </a:rPr>
                  <a:t>for BYU </a:t>
                </a:r>
                <a:r>
                  <a:rPr lang="en-US" sz="2200" b="1" i="1" dirty="0">
                    <a:solidFill>
                      <a:schemeClr val="tx1"/>
                    </a:solidFill>
                  </a:rPr>
                  <a:t>= 58.03%</a:t>
                </a:r>
              </a:p>
              <a:p>
                <a:pPr marL="914400" lvl="2" indent="0">
                  <a:buNone/>
                </a:pPr>
                <a:endParaRPr lang="en-US" sz="2200" b="1" i="1" dirty="0">
                  <a:solidFill>
                    <a:schemeClr val="tx1"/>
                  </a:solidFill>
                </a:endParaRPr>
              </a:p>
              <a:p>
                <a:pPr lvl="1"/>
                <a14:m>
                  <m:oMath xmlns:m="http://schemas.openxmlformats.org/officeDocument/2006/math">
                    <m:r>
                      <a:rPr lang="en-US" sz="2400" b="0" i="1" smtClean="0">
                        <a:solidFill>
                          <a:schemeClr val="tx1"/>
                        </a:solidFill>
                        <a:latin typeface="Cambria Math" panose="02040503050406030204" pitchFamily="18" charset="0"/>
                      </a:rPr>
                      <m:t>𝐺𝑜𝑎𝑙</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𝐸𝑓𝑓𝑖𝑐𝑖𝑒𝑛𝑐𝑦</m:t>
                    </m:r>
                    <m:r>
                      <a:rPr lang="en-US" sz="2400" b="0" i="1" smtClean="0">
                        <a:solidFill>
                          <a:schemeClr val="tx1"/>
                        </a:solidFill>
                        <a:latin typeface="Cambria Math" panose="02040503050406030204" pitchFamily="18" charset="0"/>
                      </a:rPr>
                      <m:t>= </m:t>
                    </m:r>
                    <m:f>
                      <m:fPr>
                        <m:ctrlPr>
                          <a:rPr lang="en-US" sz="240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𝐺𝑜𝑎𝑙𝑠</m:t>
                        </m:r>
                      </m:num>
                      <m:den>
                        <m:r>
                          <a:rPr lang="en-US" sz="2400" b="0" i="1" smtClean="0">
                            <a:solidFill>
                              <a:schemeClr val="tx1"/>
                            </a:solidFill>
                            <a:latin typeface="Cambria Math" panose="02040503050406030204" pitchFamily="18" charset="0"/>
                          </a:rPr>
                          <m:t>𝑁𝑢𝑚𝑏𝑒𝑟</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𝑜𝑓</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𝑆h𝑜𝑡𝑠</m:t>
                        </m:r>
                      </m:den>
                    </m:f>
                  </m:oMath>
                </a14:m>
                <a:endParaRPr lang="en-US" sz="2400" i="1" dirty="0">
                  <a:solidFill>
                    <a:schemeClr val="tx1"/>
                  </a:solidFill>
                </a:endParaRPr>
              </a:p>
              <a:p>
                <a:pPr lvl="2"/>
                <a:r>
                  <a:rPr lang="en-US" sz="2200" b="1" i="1" dirty="0">
                    <a:solidFill>
                      <a:schemeClr val="tx1"/>
                    </a:solidFill>
                  </a:rPr>
                  <a:t>GE </a:t>
                </a:r>
                <a:r>
                  <a:rPr lang="en-US" sz="2200" b="1" i="1" dirty="0">
                    <a:solidFill>
                      <a:schemeClr val="tx1"/>
                    </a:solidFill>
                    <a:highlight>
                      <a:srgbClr val="FFFF00"/>
                    </a:highlight>
                  </a:rPr>
                  <a:t>for BYU </a:t>
                </a:r>
                <a:r>
                  <a:rPr lang="en-US" sz="2200" b="1" i="1" dirty="0">
                    <a:solidFill>
                      <a:schemeClr val="tx1"/>
                    </a:solidFill>
                  </a:rPr>
                  <a:t>= 23.83%</a:t>
                </a:r>
              </a:p>
            </p:txBody>
          </p:sp>
        </mc:Choice>
        <mc:Fallback xmlns="">
          <p:sp>
            <p:nvSpPr>
              <p:cNvPr id="3" name="Content Placeholder 2">
                <a:extLst>
                  <a:ext uri="{FF2B5EF4-FFF2-40B4-BE49-F238E27FC236}">
                    <a16:creationId xmlns:a16="http://schemas.microsoft.com/office/drawing/2014/main" id="{B46A85EE-5FE4-407A-997C-E22B89B30D3A}"/>
                  </a:ext>
                </a:extLst>
              </p:cNvPr>
              <p:cNvSpPr>
                <a:spLocks noGrp="1" noRot="1" noChangeAspect="1" noMove="1" noResize="1" noEditPoints="1" noAdjustHandles="1" noChangeArrowheads="1" noChangeShapeType="1" noTextEdit="1"/>
              </p:cNvSpPr>
              <p:nvPr>
                <p:ph idx="1"/>
              </p:nvPr>
            </p:nvSpPr>
            <p:spPr>
              <a:xfrm>
                <a:off x="677334" y="1608139"/>
                <a:ext cx="8596668" cy="4573586"/>
              </a:xfrm>
              <a:blipFill>
                <a:blip r:embed="rId2"/>
                <a:stretch>
                  <a:fillRect l="-426" t="-1733" b="-2133"/>
                </a:stretch>
              </a:blipFill>
            </p:spPr>
            <p:txBody>
              <a:bodyPr/>
              <a:lstStyle/>
              <a:p>
                <a:r>
                  <a:rPr lang="en-US">
                    <a:noFill/>
                  </a:rPr>
                  <a:t> </a:t>
                </a:r>
              </a:p>
            </p:txBody>
          </p:sp>
        </mc:Fallback>
      </mc:AlternateContent>
    </p:spTree>
    <p:extLst>
      <p:ext uri="{BB962C8B-B14F-4D97-AF65-F5344CB8AC3E}">
        <p14:creationId xmlns:p14="http://schemas.microsoft.com/office/powerpoint/2010/main" val="2290927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2972D-3EDC-4AFC-B86F-69E26BE1C21C}"/>
              </a:ext>
            </a:extLst>
          </p:cNvPr>
          <p:cNvSpPr>
            <a:spLocks noGrp="1"/>
          </p:cNvSpPr>
          <p:nvPr>
            <p:ph type="title"/>
          </p:nvPr>
        </p:nvSpPr>
        <p:spPr>
          <a:xfrm>
            <a:off x="1440477" y="609600"/>
            <a:ext cx="8596668" cy="1320800"/>
          </a:xfrm>
        </p:spPr>
        <p:txBody>
          <a:bodyPr/>
          <a:lstStyle/>
          <a:p>
            <a:pPr algn="ctr"/>
            <a:r>
              <a:rPr lang="en-US" dirty="0"/>
              <a:t>Comparing BYU to Professional Teams</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3" name="Add-in 2" title="Plotly D3.js Charts for Powerpoint and Excel">
                <a:extLst>
                  <a:ext uri="{FF2B5EF4-FFF2-40B4-BE49-F238E27FC236}">
                    <a16:creationId xmlns:a16="http://schemas.microsoft.com/office/drawing/2014/main" id="{2D3B4C67-A853-4562-BA7A-3927BF6AC0C9}"/>
                  </a:ext>
                </a:extLst>
              </p:cNvPr>
              <p:cNvGraphicFramePr>
                <a:graphicFrameLocks noGrp="1"/>
              </p:cNvGraphicFramePr>
              <p:nvPr>
                <p:extLst>
                  <p:ext uri="{D42A27DB-BD31-4B8C-83A1-F6EECF244321}">
                    <p14:modId xmlns:p14="http://schemas.microsoft.com/office/powerpoint/2010/main" val="2555193609"/>
                  </p:ext>
                </p:extLst>
              </p:nvPr>
            </p:nvGraphicFramePr>
            <p:xfrm>
              <a:off x="685799" y="1552574"/>
              <a:ext cx="10106025" cy="5057776"/>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3" name="Add-in 2" title="Plotly D3.js Charts for Powerpoint and Excel">
                <a:extLst>
                  <a:ext uri="{FF2B5EF4-FFF2-40B4-BE49-F238E27FC236}">
                    <a16:creationId xmlns:a16="http://schemas.microsoft.com/office/drawing/2014/main" id="{2D3B4C67-A853-4562-BA7A-3927BF6AC0C9}"/>
                  </a:ext>
                </a:extLst>
              </p:cNvPr>
              <p:cNvPicPr>
                <a:picLocks noGrp="1" noRot="1" noChangeAspect="1" noMove="1" noResize="1" noEditPoints="1" noAdjustHandles="1" noChangeArrowheads="1" noChangeShapeType="1"/>
              </p:cNvPicPr>
              <p:nvPr/>
            </p:nvPicPr>
            <p:blipFill>
              <a:blip r:embed="rId3"/>
              <a:stretch>
                <a:fillRect/>
              </a:stretch>
            </p:blipFill>
            <p:spPr>
              <a:xfrm>
                <a:off x="685799" y="1552574"/>
                <a:ext cx="10106025" cy="5057776"/>
              </a:xfrm>
              <a:prstGeom prst="rect">
                <a:avLst/>
              </a:prstGeom>
            </p:spPr>
          </p:pic>
        </mc:Fallback>
      </mc:AlternateContent>
    </p:spTree>
    <p:extLst>
      <p:ext uri="{BB962C8B-B14F-4D97-AF65-F5344CB8AC3E}">
        <p14:creationId xmlns:p14="http://schemas.microsoft.com/office/powerpoint/2010/main" val="1370905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02196-188A-49F9-B042-3D4108557DD5}"/>
              </a:ext>
            </a:extLst>
          </p:cNvPr>
          <p:cNvSpPr>
            <a:spLocks noGrp="1"/>
          </p:cNvSpPr>
          <p:nvPr>
            <p:ph type="title"/>
          </p:nvPr>
        </p:nvSpPr>
        <p:spPr>
          <a:xfrm>
            <a:off x="892791" y="466725"/>
            <a:ext cx="8596668" cy="1320800"/>
          </a:xfrm>
        </p:spPr>
        <p:txBody>
          <a:bodyPr/>
          <a:lstStyle/>
          <a:p>
            <a:r>
              <a:rPr lang="en-US" dirty="0"/>
              <a:t>Comparing BYU to Professional Teams</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Plotly D3.js Charts for Powerpoint and Excel">
                <a:extLst>
                  <a:ext uri="{FF2B5EF4-FFF2-40B4-BE49-F238E27FC236}">
                    <a16:creationId xmlns:a16="http://schemas.microsoft.com/office/drawing/2014/main" id="{FEC1FB36-9C2E-4C13-840A-5731D4F6A2CF}"/>
                  </a:ext>
                </a:extLst>
              </p:cNvPr>
              <p:cNvGraphicFramePr>
                <a:graphicFrameLocks noGrp="1"/>
              </p:cNvGraphicFramePr>
              <p:nvPr>
                <p:extLst>
                  <p:ext uri="{D42A27DB-BD31-4B8C-83A1-F6EECF244321}">
                    <p14:modId xmlns:p14="http://schemas.microsoft.com/office/powerpoint/2010/main" val="1100929686"/>
                  </p:ext>
                </p:extLst>
              </p:nvPr>
            </p:nvGraphicFramePr>
            <p:xfrm>
              <a:off x="1281112" y="1143000"/>
              <a:ext cx="9629776" cy="56388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4" name="Add-in 3" title="Plotly D3.js Charts for Powerpoint and Excel">
                <a:extLst>
                  <a:ext uri="{FF2B5EF4-FFF2-40B4-BE49-F238E27FC236}">
                    <a16:creationId xmlns:a16="http://schemas.microsoft.com/office/drawing/2014/main" id="{FEC1FB36-9C2E-4C13-840A-5731D4F6A2CF}"/>
                  </a:ext>
                </a:extLst>
              </p:cNvPr>
              <p:cNvPicPr>
                <a:picLocks noGrp="1" noRot="1" noChangeAspect="1" noMove="1" noResize="1" noEditPoints="1" noAdjustHandles="1" noChangeArrowheads="1" noChangeShapeType="1"/>
              </p:cNvPicPr>
              <p:nvPr/>
            </p:nvPicPr>
            <p:blipFill>
              <a:blip r:embed="rId3"/>
              <a:stretch>
                <a:fillRect/>
              </a:stretch>
            </p:blipFill>
            <p:spPr>
              <a:xfrm>
                <a:off x="1281112" y="1143000"/>
                <a:ext cx="9629776" cy="5638800"/>
              </a:xfrm>
              <a:prstGeom prst="rect">
                <a:avLst/>
              </a:prstGeom>
            </p:spPr>
          </p:pic>
        </mc:Fallback>
      </mc:AlternateContent>
    </p:spTree>
    <p:extLst>
      <p:ext uri="{BB962C8B-B14F-4D97-AF65-F5344CB8AC3E}">
        <p14:creationId xmlns:p14="http://schemas.microsoft.com/office/powerpoint/2010/main" val="3729192910"/>
      </p:ext>
    </p:extLst>
  </p:cSld>
  <p:clrMapOvr>
    <a:masterClrMapping/>
  </p:clrMapOvr>
</p:sld>
</file>

<file path=ppt/theme/theme1.xml><?xml version="1.0" encoding="utf-8"?>
<a:theme xmlns:a="http://schemas.openxmlformats.org/drawingml/2006/main" name="Facet">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8.png"/></Relationships>
</file>

<file path=ppt/webextensions/_rels/webextension2.xml.rels><?xml version="1.0" encoding="UTF-8" standalone="yes"?>
<Relationships xmlns="http://schemas.openxmlformats.org/package/2006/relationships"><Relationship Id="rId1" Type="http://schemas.openxmlformats.org/officeDocument/2006/relationships/image" Target="../media/image9.png"/></Relationships>
</file>

<file path=ppt/webextensions/webextension1.xml><?xml version="1.0" encoding="utf-8"?>
<we:webextension xmlns:we="http://schemas.microsoft.com/office/webextensions/webextension/2010/11" id="{0CB9C093-ACFC-4876-9289-E3A61D23D693}">
  <we:reference id="wa104379485" version="1.0.0.2" store="en-US" storeType="OMEX"/>
  <we:alternateReferences>
    <we:reference id="wa104379485" version="1.0.0.2" store="wa104379485" storeType="OMEX"/>
  </we:alternateReferences>
  <we:properties>
    <we:property name="savedState" value="{&quot;plotlyChartUrl&quot;:&quot;https://plot.ly/~matt4byu/3/#/&quot;,&quot;plotlyChartJSON&quot;:null,&quot;appVersion&quot;:&quot;1.0&quot;,&quot;savedDate&quot;:&quot;Mon, 18 Nov 2019 22:33:47 GMT&quot;}"/>
  </we:properties>
  <we:bindings/>
  <we:snapshot xmlns:r="http://schemas.openxmlformats.org/officeDocument/2006/relationships" r:embed="rId1"/>
</we:webextension>
</file>

<file path=ppt/webextensions/webextension2.xml><?xml version="1.0" encoding="utf-8"?>
<we:webextension xmlns:we="http://schemas.microsoft.com/office/webextensions/webextension/2010/11" id="{CFFADB0D-B7A0-46AB-A32B-861E837BF7DA}">
  <we:reference id="wa104379485" version="1.0.0.2" store="en-US" storeType="OMEX"/>
  <we:alternateReferences>
    <we:reference id="wa104379485" version="1.0.0.2" store="wa104379485" storeType="OMEX"/>
  </we:alternateReferences>
  <we:properties>
    <we:property name="savedState" value="{&quot;plotlyChartUrl&quot;:&quot;https://plot.ly/~matt4byu/1/#/&quot;,&quot;plotlyChartJSON&quot;:null,&quot;appVersion&quot;:&quot;1.0&quot;,&quot;savedDate&quot;:&quot;Wed, 13 Mar 2019 21:11:01 GMT&quot;,&quot;plotlyChartIFrameUrl&quot;:null}"/>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7AB1FA-2F28-4684-9230-02ACEB6C0B0A}">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b1e4d6ee-9f6f-43f8-a618-24f3d84da28f"/>
    <ds:schemaRef ds:uri="f577acbf-5b0b-4b4f-9948-268e97f8d3a4"/>
    <ds:schemaRef ds:uri="http://www.w3.org/XML/1998/namespace"/>
    <ds:schemaRef ds:uri="http://purl.org/dc/dcmitype/"/>
  </ds:schemaRefs>
</ds:datastoreItem>
</file>

<file path=customXml/itemProps3.xml><?xml version="1.0" encoding="utf-8"?>
<ds:datastoreItem xmlns:ds="http://schemas.openxmlformats.org/officeDocument/2006/customXml" ds:itemID="{E21AFCC0-734A-4A90-A597-A1CB34860D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Facet</Template>
  <TotalTime>18962</TotalTime>
  <Words>1557</Words>
  <Application>Microsoft Office PowerPoint</Application>
  <PresentationFormat>Widescreen</PresentationFormat>
  <Paragraphs>153</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Cambria Math</vt:lpstr>
      <vt:lpstr>Trebuchet MS</vt:lpstr>
      <vt:lpstr>Wingdings 3</vt:lpstr>
      <vt:lpstr>Facet</vt:lpstr>
      <vt:lpstr>BYU Men’s Soccer Statistical Research</vt:lpstr>
      <vt:lpstr>Background on BYU’s Performance</vt:lpstr>
      <vt:lpstr>Location of Play Zone Breakdown</vt:lpstr>
      <vt:lpstr>Scoring Zone Breakdown</vt:lpstr>
      <vt:lpstr>Research Inquiries/Methods </vt:lpstr>
      <vt:lpstr>Methods of Data Collection: Shots</vt:lpstr>
      <vt:lpstr>BYU Shot Efficiency Summary Statistics</vt:lpstr>
      <vt:lpstr>Comparing BYU to Professional Teams</vt:lpstr>
      <vt:lpstr>Comparing BYU to Professional Teams</vt:lpstr>
      <vt:lpstr>Maximization of Shot Efficiency</vt:lpstr>
      <vt:lpstr>Statistical Analysis on Shot Efficiency</vt:lpstr>
      <vt:lpstr>Statistical Conclusions on Shot Efficiency</vt:lpstr>
      <vt:lpstr>Statistical Summary on Shot/Goal Efficiency by Zone</vt:lpstr>
      <vt:lpstr>Methods of Data Collection: Location of Play </vt:lpstr>
      <vt:lpstr>Location of Play Summary Statistics</vt:lpstr>
      <vt:lpstr>Most Effective Play Type</vt:lpstr>
      <vt:lpstr>Location of Play Breakdown by Thirds</vt:lpstr>
      <vt:lpstr>Pitch Zone Efficiency</vt:lpstr>
      <vt:lpstr>Pitch Zone Efficiency</vt:lpstr>
      <vt:lpstr>Statistical Analysis on Zone Efficiency</vt:lpstr>
      <vt:lpstr>Tactical Conclusions</vt:lpstr>
      <vt:lpstr>Tactical 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McKade Thomas</cp:lastModifiedBy>
  <cp:revision>142</cp:revision>
  <dcterms:created xsi:type="dcterms:W3CDTF">2018-06-07T21:39:02Z</dcterms:created>
  <dcterms:modified xsi:type="dcterms:W3CDTF">2019-11-18T22:35:51Z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